
<file path=[Content_Types].xml><?xml version="1.0" encoding="utf-8"?>
<Types xmlns="http://schemas.openxmlformats.org/package/2006/content-types">
  <Default Extension="xml" ContentType="application/xml"/>
  <Default Extension="wav" ContentType="audio/wav"/>
  <Default Extension="bin" ContentType="application/vnd.openxmlformats-officedocument.presentationml.printerSettings"/>
  <Default Extension="png" ContentType="image/png"/>
  <Default Extension="jpe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8"/>
  </p:notesMasterIdLst>
  <p:sldIdLst>
    <p:sldId id="498" r:id="rId2"/>
    <p:sldId id="563" r:id="rId3"/>
    <p:sldId id="564" r:id="rId4"/>
    <p:sldId id="565" r:id="rId5"/>
    <p:sldId id="499" r:id="rId6"/>
    <p:sldId id="566" r:id="rId7"/>
    <p:sldId id="567" r:id="rId8"/>
    <p:sldId id="493" r:id="rId9"/>
    <p:sldId id="495" r:id="rId10"/>
    <p:sldId id="555" r:id="rId11"/>
    <p:sldId id="554" r:id="rId12"/>
    <p:sldId id="553" r:id="rId13"/>
    <p:sldId id="522" r:id="rId14"/>
    <p:sldId id="552" r:id="rId15"/>
    <p:sldId id="556" r:id="rId16"/>
    <p:sldId id="585" r:id="rId17"/>
    <p:sldId id="557" r:id="rId18"/>
    <p:sldId id="558" r:id="rId19"/>
    <p:sldId id="570" r:id="rId20"/>
    <p:sldId id="550" r:id="rId21"/>
    <p:sldId id="549" r:id="rId22"/>
    <p:sldId id="551" r:id="rId23"/>
    <p:sldId id="548" r:id="rId24"/>
    <p:sldId id="586" r:id="rId25"/>
    <p:sldId id="569" r:id="rId26"/>
    <p:sldId id="587" r:id="rId27"/>
    <p:sldId id="588" r:id="rId28"/>
    <p:sldId id="589" r:id="rId29"/>
    <p:sldId id="568" r:id="rId30"/>
    <p:sldId id="595" r:id="rId31"/>
    <p:sldId id="494" r:id="rId32"/>
    <p:sldId id="528" r:id="rId33"/>
    <p:sldId id="496" r:id="rId34"/>
    <p:sldId id="497" r:id="rId35"/>
    <p:sldId id="571" r:id="rId36"/>
    <p:sldId id="590" r:id="rId37"/>
    <p:sldId id="591" r:id="rId38"/>
    <p:sldId id="592" r:id="rId39"/>
    <p:sldId id="560" r:id="rId40"/>
    <p:sldId id="559" r:id="rId41"/>
    <p:sldId id="593" r:id="rId42"/>
    <p:sldId id="572" r:id="rId43"/>
    <p:sldId id="573" r:id="rId44"/>
    <p:sldId id="574" r:id="rId45"/>
    <p:sldId id="579" r:id="rId46"/>
    <p:sldId id="581" r:id="rId47"/>
    <p:sldId id="580" r:id="rId48"/>
    <p:sldId id="576" r:id="rId49"/>
    <p:sldId id="575" r:id="rId50"/>
    <p:sldId id="577" r:id="rId51"/>
    <p:sldId id="582" r:id="rId52"/>
    <p:sldId id="583" r:id="rId53"/>
    <p:sldId id="578" r:id="rId54"/>
    <p:sldId id="596" r:id="rId55"/>
    <p:sldId id="584" r:id="rId56"/>
    <p:sldId id="594" r:id="rId57"/>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CD0FF"/>
    <a:srgbClr val="0A313A"/>
    <a:srgbClr val="073131"/>
    <a:srgbClr val="FFE6AB"/>
    <a:srgbClr val="065102"/>
    <a:srgbClr val="010C83"/>
    <a:srgbClr val="FFC86B"/>
    <a:srgbClr val="FF0008"/>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p:scale>
          <a:sx n="100" d="100"/>
          <a:sy n="100" d="100"/>
        </p:scale>
        <p:origin x="-1008" y="-80"/>
      </p:cViewPr>
      <p:guideLst>
        <p:guide orient="horz" pos="2160"/>
        <p:guide pos="2880"/>
      </p:guideLst>
    </p:cSldViewPr>
  </p:slideViewPr>
  <p:outlineViewPr>
    <p:cViewPr>
      <p:scale>
        <a:sx n="50" d="100"/>
        <a:sy n="50"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62" d="100"/>
          <a:sy n="62" d="100"/>
        </p:scale>
        <p:origin x="-824"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notesMaster" Target="notesMasters/notesMaster1.xml"/><Relationship Id="rId59" Type="http://schemas.openxmlformats.org/officeDocument/2006/relationships/printerSettings" Target="printerSettings/printerSettings1.bin"/><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esProps" Target="presProps.xml"/><Relationship Id="rId61" Type="http://schemas.openxmlformats.org/officeDocument/2006/relationships/viewProps" Target="viewProps.xml"/><Relationship Id="rId62"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cs typeface="+mn-cs"/>
              </a:defRPr>
            </a:lvl1pPr>
          </a:lstStyle>
          <a:p>
            <a:pPr>
              <a:defRPr/>
            </a:pPr>
            <a:endParaRPr lang="en-US"/>
          </a:p>
        </p:txBody>
      </p:sp>
      <p:sp>
        <p:nvSpPr>
          <p:cNvPr id="33795"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en-US"/>
          </a:p>
        </p:txBody>
      </p:sp>
      <p:sp>
        <p:nvSpPr>
          <p:cNvPr id="337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33797"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3798"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cs typeface="+mn-cs"/>
              </a:defRPr>
            </a:lvl1pPr>
          </a:lstStyle>
          <a:p>
            <a:pPr>
              <a:defRPr/>
            </a:pPr>
            <a:endParaRPr lang="en-US"/>
          </a:p>
        </p:txBody>
      </p:sp>
      <p:sp>
        <p:nvSpPr>
          <p:cNvPr id="33799"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209295A1-70CF-5C4A-9820-20DB24BA6E99}" type="slidenum">
              <a:rPr lang="en-US"/>
              <a:pPr>
                <a:defRPr/>
              </a:pPr>
              <a:t>‹#›</a:t>
            </a:fld>
            <a:endParaRPr lang="en-US"/>
          </a:p>
        </p:txBody>
      </p:sp>
    </p:spTree>
    <p:extLst>
      <p:ext uri="{BB962C8B-B14F-4D97-AF65-F5344CB8AC3E}">
        <p14:creationId xmlns:p14="http://schemas.microsoft.com/office/powerpoint/2010/main" val="179818711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A87361A-E74A-B24B-9AA1-BB8EF82CEC54}" type="slidenum">
              <a:rPr lang="en-US"/>
              <a:pPr>
                <a:defRPr/>
              </a:pPr>
              <a:t>1</a:t>
            </a:fld>
            <a:endParaRPr lang="en-US"/>
          </a:p>
        </p:txBody>
      </p:sp>
      <p:sp>
        <p:nvSpPr>
          <p:cNvPr id="517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17123" name="Rectangle 3"/>
          <p:cNvSpPr>
            <a:spLocks noGrp="1" noChangeArrowheads="1"/>
          </p:cNvSpPr>
          <p:nvPr>
            <p:ph type="body" idx="1"/>
          </p:nvPr>
        </p:nvSpPr>
        <p:spPr/>
        <p:txBody>
          <a:bodyPr/>
          <a:lstStyle/>
          <a:p>
            <a:pPr eaLnBrk="1" hangingPunct="1">
              <a:defRPr/>
            </a:pPr>
            <a:r>
              <a:rPr lang="en-US" dirty="0" smtClean="0"/>
              <a:t>1. Hi everybody, and welcome to this brief lecture about resources and the rate at which we have used them.  Talking about rates means we’re talking about time, which takes us to thinking about the very great age of the Earth.</a:t>
            </a:r>
            <a:endParaRPr lang="en-US" dirty="0" smtClean="0">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3C4112F-F4E6-E246-ADF9-FC8278CCCD2D}" type="slidenum">
              <a:rPr lang="en-US"/>
              <a:pPr>
                <a:defRPr/>
              </a:pPr>
              <a:t>10</a:t>
            </a:fld>
            <a:endParaRPr lang="en-US"/>
          </a:p>
        </p:txBody>
      </p:sp>
      <p:sp>
        <p:nvSpPr>
          <p:cNvPr id="5109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10979" name="Rectangle 3"/>
          <p:cNvSpPr>
            <a:spLocks noGrp="1" noChangeArrowheads="1"/>
          </p:cNvSpPr>
          <p:nvPr>
            <p:ph type="body" idx="1"/>
          </p:nvPr>
        </p:nvSpPr>
        <p:spPr/>
        <p:txBody>
          <a:bodyPr/>
          <a:lstStyle/>
          <a:p>
            <a:pPr eaLnBrk="1" hangingPunct="1">
              <a:defRPr/>
            </a:pPr>
            <a:r>
              <a:rPr lang="en-US" dirty="0" smtClean="0"/>
              <a:t>10. </a:t>
            </a:r>
            <a:r>
              <a:rPr lang="en-US" dirty="0" smtClean="0"/>
              <a:t>The overall </a:t>
            </a:r>
            <a:r>
              <a:rPr lang="en-US" dirty="0" smtClean="0"/>
              <a:t>trend shown by this graph </a:t>
            </a:r>
            <a:r>
              <a:rPr lang="en-US" dirty="0" smtClean="0"/>
              <a:t>has been toward deeper drilling . </a:t>
            </a:r>
            <a:r>
              <a:rPr lang="en-US" dirty="0" smtClean="0"/>
              <a:t>..</a:t>
            </a:r>
            <a:endParaRPr lang="en-US" dirty="0" smtClean="0">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D3D3280-E7C8-624A-BD60-40813104FE48}" type="slidenum">
              <a:rPr lang="en-US"/>
              <a:pPr>
                <a:defRPr/>
              </a:pPr>
              <a:t>11</a:t>
            </a:fld>
            <a:endParaRPr lang="en-US"/>
          </a:p>
        </p:txBody>
      </p:sp>
      <p:sp>
        <p:nvSpPr>
          <p:cNvPr id="5109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10979" name="Rectangle 3"/>
          <p:cNvSpPr>
            <a:spLocks noGrp="1" noChangeArrowheads="1"/>
          </p:cNvSpPr>
          <p:nvPr>
            <p:ph type="body" idx="1"/>
          </p:nvPr>
        </p:nvSpPr>
        <p:spPr/>
        <p:txBody>
          <a:bodyPr/>
          <a:lstStyle/>
          <a:p>
            <a:pPr eaLnBrk="1" hangingPunct="1">
              <a:defRPr/>
            </a:pPr>
            <a:r>
              <a:rPr lang="en-US" dirty="0" smtClean="0"/>
              <a:t>11. and that trend became more extreme in the last twenty years.  </a:t>
            </a:r>
            <a:r>
              <a:rPr lang="en-US" dirty="0" smtClean="0"/>
              <a:t>That trend has been enabled by new technologies, but it also results from drilling into targets that the petroleum industry viewed as too risky in the past.    . . . </a:t>
            </a:r>
            <a:r>
              <a:rPr lang="en-US" dirty="0" smtClean="0"/>
              <a:t>Once you’re done with the lower right, another </a:t>
            </a:r>
            <a:r>
              <a:rPr lang="en-US" dirty="0" smtClean="0"/>
              <a:t>thing to note is at the upper right of the plot, where there are no symbols</a:t>
            </a:r>
            <a:endParaRPr lang="en-US" dirty="0" smtClean="0">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2D99812-C8EA-7A4A-9D62-4B0C49EE76FE}" type="slidenum">
              <a:rPr lang="en-US"/>
              <a:pPr>
                <a:defRPr/>
              </a:pPr>
              <a:t>12</a:t>
            </a:fld>
            <a:endParaRPr lang="en-US"/>
          </a:p>
        </p:txBody>
      </p:sp>
      <p:sp>
        <p:nvSpPr>
          <p:cNvPr id="5109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10979" name="Rectangle 3"/>
          <p:cNvSpPr>
            <a:spLocks noGrp="1" noChangeArrowheads="1"/>
          </p:cNvSpPr>
          <p:nvPr>
            <p:ph type="body" idx="1"/>
          </p:nvPr>
        </p:nvSpPr>
        <p:spPr/>
        <p:txBody>
          <a:bodyPr/>
          <a:lstStyle/>
          <a:p>
            <a:pPr eaLnBrk="1" hangingPunct="1">
              <a:defRPr/>
            </a:pPr>
            <a:r>
              <a:rPr lang="en-US" dirty="0" smtClean="0"/>
              <a:t>12.  At the upper right, your see that no giant fields at shallow depths have been discovered in the last 20 or 30 years - and it’s not for lack of looking.  </a:t>
            </a:r>
            <a:r>
              <a:rPr lang="en-US" dirty="0" smtClean="0"/>
              <a:t>We seem to </a:t>
            </a:r>
            <a:r>
              <a:rPr lang="en-US" dirty="0" smtClean="0"/>
              <a:t>have, by the late 1980s, </a:t>
            </a:r>
            <a:r>
              <a:rPr lang="en-US" dirty="0" smtClean="0"/>
              <a:t>found all the easy pickings, which is another reason for drilling going so deep in the same time period.</a:t>
            </a:r>
            <a:endParaRPr lang="en-US" dirty="0" smtClean="0">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339A692-8C92-7645-A99E-DD012A184079}" type="slidenum">
              <a:rPr lang="en-US"/>
              <a:pPr>
                <a:defRPr/>
              </a:pPr>
              <a:t>13</a:t>
            </a:fld>
            <a:endParaRPr lang="en-US"/>
          </a:p>
        </p:txBody>
      </p:sp>
      <p:sp>
        <p:nvSpPr>
          <p:cNvPr id="5642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64227" name="Rectangle 3"/>
          <p:cNvSpPr>
            <a:spLocks noGrp="1" noChangeArrowheads="1"/>
          </p:cNvSpPr>
          <p:nvPr>
            <p:ph type="body" idx="1"/>
          </p:nvPr>
        </p:nvSpPr>
        <p:spPr/>
        <p:txBody>
          <a:bodyPr/>
          <a:lstStyle/>
          <a:p>
            <a:pPr eaLnBrk="1" hangingPunct="1"/>
            <a:r>
              <a:rPr lang="en-US"/>
              <a:t>13.  In short, what we’re looking at is a plot of increasing desperation, in which we have developed expensive new deep drilling technologies and taken greater risks in drilling deep to regions of great pressure in the earth. in the effort to find and consume petroleum.  Of course, that’s not the only way that we have developed expensive new technologies and taken greater risks to get petroleum in the last decade or so . .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2BCA589-53E7-F942-8B9A-7C812188FD0E}" type="slidenum">
              <a:rPr lang="en-US"/>
              <a:pPr>
                <a:defRPr/>
              </a:pPr>
              <a:t>14</a:t>
            </a:fld>
            <a:endParaRPr lang="en-US"/>
          </a:p>
        </p:txBody>
      </p:sp>
      <p:sp>
        <p:nvSpPr>
          <p:cNvPr id="5642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64227" name="Rectangle 3"/>
          <p:cNvSpPr>
            <a:spLocks noGrp="1" noChangeArrowheads="1"/>
          </p:cNvSpPr>
          <p:nvPr>
            <p:ph type="body" idx="1"/>
          </p:nvPr>
        </p:nvSpPr>
        <p:spPr/>
        <p:txBody>
          <a:bodyPr/>
          <a:lstStyle/>
          <a:p>
            <a:pPr eaLnBrk="1" hangingPunct="1">
              <a:defRPr/>
            </a:pPr>
            <a:r>
              <a:rPr lang="en-US" dirty="0" smtClean="0"/>
              <a:t>14. We have also resorted to </a:t>
            </a:r>
            <a:r>
              <a:rPr lang="en-US" dirty="0" err="1" smtClean="0"/>
              <a:t>fracking</a:t>
            </a:r>
            <a:r>
              <a:rPr lang="en-US" dirty="0" smtClean="0"/>
              <a:t>.  </a:t>
            </a:r>
            <a:r>
              <a:rPr lang="en-US" dirty="0" err="1" smtClean="0"/>
              <a:t>Fracking</a:t>
            </a:r>
            <a:r>
              <a:rPr lang="en-US" dirty="0" smtClean="0"/>
              <a:t> is a technology that removes petroleum that oil companies knew in the 1900s was in the ground, but </a:t>
            </a:r>
            <a:r>
              <a:rPr lang="en-US" dirty="0" smtClean="0"/>
              <a:t>it’s petroleum </a:t>
            </a:r>
            <a:r>
              <a:rPr lang="en-US" dirty="0" smtClean="0"/>
              <a:t>that could only be removed by methods so extreme that it was far too expensive to extract.  </a:t>
            </a:r>
            <a:r>
              <a:rPr lang="en-US" dirty="0" smtClean="0"/>
              <a:t>In fact, there was general agreement then that we were grateful to not live in a dystopian future when people would be so desperate for petroleum that they would pay for the extreme methods required to get that sort of petroleum out the ground.</a:t>
            </a:r>
            <a:endParaRPr lang="en-US" dirty="0" smtClean="0">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770EDEF-815A-D240-8316-F1DC37555926}" type="slidenum">
              <a:rPr lang="en-US"/>
              <a:pPr>
                <a:defRPr/>
              </a:pPr>
              <a:t>15</a:t>
            </a:fld>
            <a:endParaRPr lang="en-US"/>
          </a:p>
        </p:txBody>
      </p:sp>
      <p:sp>
        <p:nvSpPr>
          <p:cNvPr id="5642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64227" name="Rectangle 3"/>
          <p:cNvSpPr>
            <a:spLocks noGrp="1" noChangeArrowheads="1"/>
          </p:cNvSpPr>
          <p:nvPr>
            <p:ph type="body" idx="1"/>
          </p:nvPr>
        </p:nvSpPr>
        <p:spPr/>
        <p:txBody>
          <a:bodyPr/>
          <a:lstStyle/>
          <a:p>
            <a:r>
              <a:rPr lang="en-US" dirty="0"/>
              <a:t>15.  When I say extreme, 1900’s-style drilling was like Part 1 of this sketch: a vertical hole in the ground.  </a:t>
            </a:r>
            <a:r>
              <a:rPr lang="en-US" dirty="0" err="1"/>
              <a:t>Fracking</a:t>
            </a:r>
            <a:r>
              <a:rPr lang="en-US" dirty="0"/>
              <a:t> requires Part 2: controlling the drill bit to make a hole that follows a petroleum-bearing layer of rock and then the pumping of fluids </a:t>
            </a:r>
            <a:r>
              <a:rPr lang="en-US" dirty="0" smtClean="0"/>
              <a:t>into that hole at </a:t>
            </a:r>
            <a:r>
              <a:rPr lang="en-US" dirty="0"/>
              <a:t>such great pressures to break that layer apart, pulverizing the earth from the inside.  Not surprisingly, that’s very expensive .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6B3AAD0-9A62-D64D-A334-54401861C21F}" type="slidenum">
              <a:rPr lang="en-US"/>
              <a:pPr>
                <a:defRPr/>
              </a:pPr>
              <a:t>16</a:t>
            </a:fld>
            <a:endParaRPr lang="en-US"/>
          </a:p>
        </p:txBody>
      </p:sp>
      <p:sp>
        <p:nvSpPr>
          <p:cNvPr id="5642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64227" name="Rectangle 3"/>
          <p:cNvSpPr>
            <a:spLocks noGrp="1" noChangeArrowheads="1"/>
          </p:cNvSpPr>
          <p:nvPr>
            <p:ph type="body" idx="1"/>
          </p:nvPr>
        </p:nvSpPr>
        <p:spPr/>
        <p:txBody>
          <a:bodyPr/>
          <a:lstStyle/>
          <a:p>
            <a:pPr eaLnBrk="1" hangingPunct="1">
              <a:defRPr/>
            </a:pPr>
            <a:r>
              <a:rPr lang="en-US" dirty="0" smtClean="0"/>
              <a:t>16.  This is news report about the cost of </a:t>
            </a:r>
            <a:r>
              <a:rPr lang="en-US" dirty="0" err="1" smtClean="0"/>
              <a:t>fracking</a:t>
            </a:r>
            <a:r>
              <a:rPr lang="en-US" dirty="0" smtClean="0"/>
              <a:t> to get oil out of shale, an impermeable rock, and in the takeaways at right . . .</a:t>
            </a:r>
            <a:endParaRPr lang="en-US" dirty="0" smtClean="0">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CEADDF2-024F-3E4D-86FC-885306621A71}" type="slidenum">
              <a:rPr lang="en-US"/>
              <a:pPr>
                <a:defRPr/>
              </a:pPr>
              <a:t>17</a:t>
            </a:fld>
            <a:endParaRPr lang="en-US"/>
          </a:p>
        </p:txBody>
      </p:sp>
      <p:sp>
        <p:nvSpPr>
          <p:cNvPr id="5642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64227" name="Rectangle 3"/>
          <p:cNvSpPr>
            <a:spLocks noGrp="1" noChangeArrowheads="1"/>
          </p:cNvSpPr>
          <p:nvPr>
            <p:ph type="body" idx="1"/>
          </p:nvPr>
        </p:nvSpPr>
        <p:spPr/>
        <p:txBody>
          <a:bodyPr/>
          <a:lstStyle/>
          <a:p>
            <a:pPr eaLnBrk="1" hangingPunct="1">
              <a:defRPr/>
            </a:pPr>
            <a:r>
              <a:rPr lang="en-US" dirty="0" smtClean="0"/>
              <a:t>17. </a:t>
            </a:r>
            <a:r>
              <a:rPr lang="en-US" dirty="0" smtClean="0"/>
              <a:t>you see that </a:t>
            </a:r>
            <a:r>
              <a:rPr lang="en-US" dirty="0" smtClean="0"/>
              <a:t>extracting </a:t>
            </a:r>
            <a:r>
              <a:rPr lang="en-US" dirty="0" smtClean="0"/>
              <a:t>oil by </a:t>
            </a:r>
            <a:r>
              <a:rPr lang="en-US" dirty="0" err="1" smtClean="0"/>
              <a:t>fracking</a:t>
            </a:r>
            <a:r>
              <a:rPr lang="en-US" dirty="0" smtClean="0"/>
              <a:t> costs about twice as much as the conventional drilling that was typical of the 1900s.</a:t>
            </a:r>
            <a:endParaRPr lang="en-US" dirty="0" smtClean="0">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CDE2CD3-8C2B-164B-B740-87EED38AD247}" type="slidenum">
              <a:rPr lang="en-US"/>
              <a:pPr>
                <a:defRPr/>
              </a:pPr>
              <a:t>18</a:t>
            </a:fld>
            <a:endParaRPr lang="en-US"/>
          </a:p>
        </p:txBody>
      </p:sp>
      <p:sp>
        <p:nvSpPr>
          <p:cNvPr id="5109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10979" name="Rectangle 3"/>
          <p:cNvSpPr>
            <a:spLocks noGrp="1" noChangeArrowheads="1"/>
          </p:cNvSpPr>
          <p:nvPr>
            <p:ph type="body" idx="1"/>
          </p:nvPr>
        </p:nvSpPr>
        <p:spPr/>
        <p:txBody>
          <a:bodyPr/>
          <a:lstStyle/>
          <a:p>
            <a:pPr eaLnBrk="1" hangingPunct="1">
              <a:defRPr/>
            </a:pPr>
            <a:r>
              <a:rPr lang="en-US" dirty="0" smtClean="0"/>
              <a:t>18.  My point is </a:t>
            </a:r>
            <a:r>
              <a:rPr lang="en-US" dirty="0" err="1" smtClean="0"/>
              <a:t>fracking</a:t>
            </a:r>
            <a:r>
              <a:rPr lang="en-US" dirty="0" smtClean="0"/>
              <a:t> combines with deep drilling to indicate greater desperation to exploit petroleum.  You can see that too . . .</a:t>
            </a:r>
            <a:endParaRPr lang="en-US" dirty="0" smtClean="0">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58B9357-41B4-D44D-9563-08A285777574}" type="slidenum">
              <a:rPr lang="en-US"/>
              <a:pPr>
                <a:defRPr/>
              </a:pPr>
              <a:t>19</a:t>
            </a:fld>
            <a:endParaRPr lang="en-US"/>
          </a:p>
        </p:txBody>
      </p:sp>
      <p:sp>
        <p:nvSpPr>
          <p:cNvPr id="5109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10979" name="Rectangle 3"/>
          <p:cNvSpPr>
            <a:spLocks noGrp="1" noChangeArrowheads="1"/>
          </p:cNvSpPr>
          <p:nvPr>
            <p:ph type="body" idx="1"/>
          </p:nvPr>
        </p:nvSpPr>
        <p:spPr/>
        <p:txBody>
          <a:bodyPr/>
          <a:lstStyle/>
          <a:p>
            <a:pPr>
              <a:defRPr/>
            </a:pPr>
            <a:r>
              <a:rPr lang="en-US" dirty="0" smtClean="0"/>
              <a:t>19.  in that we are now drilling into old oil deposits that were previously exploited to their economic limits and abandoned, but their residues are now economically significant – kind of like getting hungry and pulling yesterday’s empty peanut-butter jar out of the garbage to see if you can get a little more peanut butter to feed yourself today, which is a sign of desperation.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F65471B-6E33-4940-910E-4CDC56510449}" type="slidenum">
              <a:rPr lang="en-US"/>
              <a:pPr>
                <a:defRPr/>
              </a:pPr>
              <a:t>2</a:t>
            </a:fld>
            <a:endParaRPr lang="en-US"/>
          </a:p>
        </p:txBody>
      </p:sp>
      <p:sp>
        <p:nvSpPr>
          <p:cNvPr id="3338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33827" name="Rectangle 3"/>
          <p:cNvSpPr>
            <a:spLocks noGrp="1" noChangeArrowheads="1"/>
          </p:cNvSpPr>
          <p:nvPr>
            <p:ph type="body" idx="1"/>
          </p:nvPr>
        </p:nvSpPr>
        <p:spPr/>
        <p:txBody>
          <a:bodyPr/>
          <a:lstStyle/>
          <a:p>
            <a:pPr eaLnBrk="1" hangingPunct="1">
              <a:defRPr/>
            </a:pPr>
            <a:r>
              <a:rPr lang="en-US" dirty="0" smtClean="0"/>
              <a:t>2. When we used this illustration to talk about the age of the Earth, the point was that 4 and 1/2 billion years is a VERY long time.</a:t>
            </a:r>
            <a:endParaRPr lang="en-US" dirty="0" smtClean="0">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C3ABECE-1E75-D447-8A77-20F73473484B}" type="slidenum">
              <a:rPr lang="en-US"/>
              <a:pPr>
                <a:defRPr/>
              </a:pPr>
              <a:t>20</a:t>
            </a:fld>
            <a:endParaRPr lang="en-US"/>
          </a:p>
        </p:txBody>
      </p:sp>
      <p:sp>
        <p:nvSpPr>
          <p:cNvPr id="5642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64227" name="Rectangle 3"/>
          <p:cNvSpPr>
            <a:spLocks noGrp="1" noChangeArrowheads="1"/>
          </p:cNvSpPr>
          <p:nvPr>
            <p:ph type="body" idx="1"/>
          </p:nvPr>
        </p:nvSpPr>
        <p:spPr/>
        <p:txBody>
          <a:bodyPr/>
          <a:lstStyle/>
          <a:p>
            <a:pPr eaLnBrk="1" hangingPunct="1">
              <a:defRPr/>
            </a:pPr>
            <a:r>
              <a:rPr lang="en-US" dirty="0" smtClean="0"/>
              <a:t>20.  All of that is thinking about the technologies and sources to which we will resort.  Another measure of desperation is of course what we will pay for petroleum.  This is plot of the price of petroleum over the last 160 years.  This plot was made in 2015 . . .</a:t>
            </a:r>
            <a:endParaRPr lang="en-US" dirty="0" smtClean="0">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0B3FA17-4144-8E49-97C6-5CF1331487ED}" type="slidenum">
              <a:rPr lang="en-US"/>
              <a:pPr>
                <a:defRPr/>
              </a:pPr>
              <a:t>21</a:t>
            </a:fld>
            <a:endParaRPr lang="en-US"/>
          </a:p>
        </p:txBody>
      </p:sp>
      <p:sp>
        <p:nvSpPr>
          <p:cNvPr id="5642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64227" name="Rectangle 3"/>
          <p:cNvSpPr>
            <a:spLocks noGrp="1" noChangeArrowheads="1"/>
          </p:cNvSpPr>
          <p:nvPr>
            <p:ph type="body" idx="1"/>
          </p:nvPr>
        </p:nvSpPr>
        <p:spPr/>
        <p:txBody>
          <a:bodyPr/>
          <a:lstStyle/>
          <a:p>
            <a:pPr eaLnBrk="1" hangingPunct="1">
              <a:defRPr/>
            </a:pPr>
            <a:r>
              <a:rPr lang="en-US" dirty="0" smtClean="0"/>
              <a:t>21.  We can get a plot from a constantly updated source to get the last five years at the lower right . . .</a:t>
            </a:r>
            <a:endParaRPr lang="en-US" dirty="0" smtClean="0">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1D1CC62-206F-CF41-8F0F-BBBEB526B714}" type="slidenum">
              <a:rPr lang="en-US"/>
              <a:pPr>
                <a:defRPr/>
              </a:pPr>
              <a:t>22</a:t>
            </a:fld>
            <a:endParaRPr lang="en-US"/>
          </a:p>
        </p:txBody>
      </p:sp>
      <p:sp>
        <p:nvSpPr>
          <p:cNvPr id="5642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64227" name="Rectangle 3"/>
          <p:cNvSpPr>
            <a:spLocks noGrp="1" noChangeArrowheads="1"/>
          </p:cNvSpPr>
          <p:nvPr>
            <p:ph type="body" idx="1"/>
          </p:nvPr>
        </p:nvSpPr>
        <p:spPr/>
        <p:txBody>
          <a:bodyPr/>
          <a:lstStyle/>
          <a:p>
            <a:pPr eaLnBrk="1" hangingPunct="1">
              <a:defRPr/>
            </a:pPr>
            <a:r>
              <a:rPr lang="en-US" dirty="0" smtClean="0"/>
              <a:t>22.  and add the last five years in red to the right of the long-term plot.</a:t>
            </a:r>
            <a:endParaRPr lang="en-US" dirty="0" smtClean="0">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369AFB2-5C24-7D49-9255-801D2DFEE9B5}" type="slidenum">
              <a:rPr lang="en-US"/>
              <a:pPr>
                <a:defRPr/>
              </a:pPr>
              <a:t>23</a:t>
            </a:fld>
            <a:endParaRPr lang="en-US"/>
          </a:p>
        </p:txBody>
      </p:sp>
      <p:sp>
        <p:nvSpPr>
          <p:cNvPr id="5642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64227" name="Rectangle 3"/>
          <p:cNvSpPr>
            <a:spLocks noGrp="1" noChangeArrowheads="1"/>
          </p:cNvSpPr>
          <p:nvPr>
            <p:ph type="body" idx="1"/>
          </p:nvPr>
        </p:nvSpPr>
        <p:spPr/>
        <p:txBody>
          <a:bodyPr/>
          <a:lstStyle/>
          <a:p>
            <a:pPr eaLnBrk="1" hangingPunct="1">
              <a:defRPr/>
            </a:pPr>
            <a:r>
              <a:rPr lang="en-US" dirty="0" smtClean="0"/>
              <a:t>23. Of the black and green lines, the green line is best for comparison across time, because it is corrected for inflation.  At left, you see high prices early on as the nascent petroleum industry figured out how to be efficient, but from 1880 to 1970 (across the middle of the plot) there is almost a century of  steady prices.  At the right, the prices have gone up in the last fifty years, with a lot of gyrations with oil embargoes, wars, financial booms, financial busts.  If you ignore the spikes and plummets, the overall pattern . .</a:t>
            </a:r>
            <a:endParaRPr lang="en-US" dirty="0" smtClean="0">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CE907D7-6330-C945-9A23-A2B4F649EF7C}" type="slidenum">
              <a:rPr lang="en-US"/>
              <a:pPr>
                <a:defRPr/>
              </a:pPr>
              <a:t>24</a:t>
            </a:fld>
            <a:endParaRPr lang="en-US"/>
          </a:p>
        </p:txBody>
      </p:sp>
      <p:sp>
        <p:nvSpPr>
          <p:cNvPr id="5642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64227" name="Rectangle 3"/>
          <p:cNvSpPr>
            <a:spLocks noGrp="1" noChangeArrowheads="1"/>
          </p:cNvSpPr>
          <p:nvPr>
            <p:ph type="body" idx="1"/>
          </p:nvPr>
        </p:nvSpPr>
        <p:spPr/>
        <p:txBody>
          <a:bodyPr/>
          <a:lstStyle/>
          <a:p>
            <a:pPr eaLnBrk="1" hangingPunct="1">
              <a:defRPr/>
            </a:pPr>
            <a:r>
              <a:rPr lang="en-US" dirty="0" smtClean="0"/>
              <a:t> 24. is upward.  </a:t>
            </a:r>
            <a:r>
              <a:rPr lang="en-US" dirty="0" smtClean="0"/>
              <a:t>Not </a:t>
            </a:r>
            <a:r>
              <a:rPr lang="en-US" dirty="0" smtClean="0"/>
              <a:t>surprisingly, </a:t>
            </a:r>
            <a:r>
              <a:rPr lang="en-US" dirty="0" smtClean="0"/>
              <a:t>that upward trend is the time of</a:t>
            </a:r>
            <a:endParaRPr lang="en-US" dirty="0" smtClean="0">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FDE62A1-A1A6-3D48-84B2-043A764F2543}" type="slidenum">
              <a:rPr lang="en-US"/>
              <a:pPr>
                <a:defRPr/>
              </a:pPr>
              <a:t>25</a:t>
            </a:fld>
            <a:endParaRPr lang="en-US"/>
          </a:p>
        </p:txBody>
      </p:sp>
      <p:sp>
        <p:nvSpPr>
          <p:cNvPr id="5642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64227" name="Rectangle 3"/>
          <p:cNvSpPr>
            <a:spLocks noGrp="1" noChangeArrowheads="1"/>
          </p:cNvSpPr>
          <p:nvPr>
            <p:ph type="body" idx="1"/>
          </p:nvPr>
        </p:nvSpPr>
        <p:spPr/>
        <p:txBody>
          <a:bodyPr/>
          <a:lstStyle/>
          <a:p>
            <a:pPr eaLnBrk="1" hangingPunct="1">
              <a:defRPr/>
            </a:pPr>
            <a:r>
              <a:rPr lang="en-US" dirty="0" smtClean="0"/>
              <a:t>25.  Deeper and deeper drilling and</a:t>
            </a:r>
            <a:endParaRPr lang="en-US" dirty="0" smtClean="0">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42165FA-4DDD-7841-A714-CA9A16709E07}" type="slidenum">
              <a:rPr lang="en-US"/>
              <a:pPr>
                <a:defRPr/>
              </a:pPr>
              <a:t>26</a:t>
            </a:fld>
            <a:endParaRPr lang="en-US"/>
          </a:p>
        </p:txBody>
      </p:sp>
      <p:sp>
        <p:nvSpPr>
          <p:cNvPr id="5642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64227" name="Rectangle 3"/>
          <p:cNvSpPr>
            <a:spLocks noGrp="1" noChangeArrowheads="1"/>
          </p:cNvSpPr>
          <p:nvPr>
            <p:ph type="body" idx="1"/>
          </p:nvPr>
        </p:nvSpPr>
        <p:spPr/>
        <p:txBody>
          <a:bodyPr/>
          <a:lstStyle/>
          <a:p>
            <a:pPr eaLnBrk="1" hangingPunct="1">
              <a:defRPr/>
            </a:pPr>
            <a:r>
              <a:rPr lang="en-US" dirty="0" smtClean="0"/>
              <a:t>26. </a:t>
            </a:r>
            <a:r>
              <a:rPr lang="en-US" dirty="0" err="1" smtClean="0"/>
              <a:t>fracking</a:t>
            </a:r>
            <a:r>
              <a:rPr lang="en-US" dirty="0" smtClean="0"/>
              <a:t> and</a:t>
            </a:r>
            <a:endParaRPr lang="en-US" dirty="0" smtClean="0">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942BD25-4566-AC4E-9E00-D70C27B11D73}" type="slidenum">
              <a:rPr lang="en-US"/>
              <a:pPr>
                <a:defRPr/>
              </a:pPr>
              <a:t>27</a:t>
            </a:fld>
            <a:endParaRPr lang="en-US"/>
          </a:p>
        </p:txBody>
      </p:sp>
      <p:sp>
        <p:nvSpPr>
          <p:cNvPr id="5642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64227" name="Rectangle 3"/>
          <p:cNvSpPr>
            <a:spLocks noGrp="1" noChangeArrowheads="1"/>
          </p:cNvSpPr>
          <p:nvPr>
            <p:ph type="body" idx="1"/>
          </p:nvPr>
        </p:nvSpPr>
        <p:spPr/>
        <p:txBody>
          <a:bodyPr/>
          <a:lstStyle/>
          <a:p>
            <a:pPr eaLnBrk="1" hangingPunct="1">
              <a:defRPr/>
            </a:pPr>
            <a:r>
              <a:rPr lang="en-US" dirty="0" smtClean="0"/>
              <a:t>27 </a:t>
            </a:r>
            <a:r>
              <a:rPr lang="en-US" dirty="0" err="1" smtClean="0"/>
              <a:t>fracking</a:t>
            </a:r>
            <a:r>
              <a:rPr lang="en-US" dirty="0" smtClean="0"/>
              <a:t> old used-up wells</a:t>
            </a:r>
            <a:endParaRPr lang="en-US" dirty="0" smtClean="0">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2115423-7F4A-004A-B0EA-D851A1C04292}" type="slidenum">
              <a:rPr lang="en-US"/>
              <a:pPr>
                <a:defRPr/>
              </a:pPr>
              <a:t>28</a:t>
            </a:fld>
            <a:endParaRPr lang="en-US"/>
          </a:p>
        </p:txBody>
      </p:sp>
      <p:sp>
        <p:nvSpPr>
          <p:cNvPr id="5642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64227" name="Rectangle 3"/>
          <p:cNvSpPr>
            <a:spLocks noGrp="1" noChangeArrowheads="1"/>
          </p:cNvSpPr>
          <p:nvPr>
            <p:ph type="body" idx="1"/>
          </p:nvPr>
        </p:nvSpPr>
        <p:spPr/>
        <p:txBody>
          <a:bodyPr/>
          <a:lstStyle/>
          <a:p>
            <a:pPr eaLnBrk="1" hangingPunct="1">
              <a:defRPr/>
            </a:pPr>
            <a:r>
              <a:rPr lang="en-US" dirty="0" smtClean="0"/>
              <a:t>28  all of which is part of the pattern of increasing desperation as Earth’s petroleum resources, or at least the more easily exploited parts of them, have been used up.</a:t>
            </a:r>
            <a:endParaRPr lang="en-US" dirty="0" smtClean="0">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55CFC04-0B70-284A-8A3C-BA92DE2CC58F}" type="slidenum">
              <a:rPr lang="en-US"/>
              <a:pPr>
                <a:defRPr/>
              </a:pPr>
              <a:t>29</a:t>
            </a:fld>
            <a:endParaRPr lang="en-US"/>
          </a:p>
        </p:txBody>
      </p:sp>
      <p:sp>
        <p:nvSpPr>
          <p:cNvPr id="519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19171" name="Rectangle 3"/>
          <p:cNvSpPr>
            <a:spLocks noGrp="1" noChangeArrowheads="1"/>
          </p:cNvSpPr>
          <p:nvPr>
            <p:ph type="body" idx="1"/>
          </p:nvPr>
        </p:nvSpPr>
        <p:spPr/>
        <p:txBody>
          <a:bodyPr/>
          <a:lstStyle/>
          <a:p>
            <a:pPr eaLnBrk="1" hangingPunct="1">
              <a:defRPr/>
            </a:pPr>
            <a:r>
              <a:rPr lang="en-US" dirty="0" smtClean="0"/>
              <a:t>29. Let’s turn to the other (and shorter) half of this presentation, which is about mineral resources, and mostly about metal ores.</a:t>
            </a:r>
            <a:endParaRPr lang="en-US" dirty="0" smtClean="0">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FC4EBB5-FA0A-AA46-9374-F1BC71469001}" type="slidenum">
              <a:rPr lang="en-US"/>
              <a:pPr>
                <a:defRPr/>
              </a:pPr>
              <a:t>3</a:t>
            </a:fld>
            <a:endParaRPr lang="en-US"/>
          </a:p>
        </p:txBody>
      </p:sp>
      <p:sp>
        <p:nvSpPr>
          <p:cNvPr id="3338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33827" name="Rectangle 3"/>
          <p:cNvSpPr>
            <a:spLocks noGrp="1" noChangeArrowheads="1"/>
          </p:cNvSpPr>
          <p:nvPr>
            <p:ph type="body" idx="1"/>
          </p:nvPr>
        </p:nvSpPr>
        <p:spPr/>
        <p:txBody>
          <a:bodyPr/>
          <a:lstStyle/>
          <a:p>
            <a:pPr eaLnBrk="1" hangingPunct="1">
              <a:defRPr/>
            </a:pPr>
            <a:r>
              <a:rPr lang="en-US" dirty="0" smtClean="0"/>
              <a:t>3. For this lecture, the point is Earth’s </a:t>
            </a:r>
            <a:r>
              <a:rPr lang="en-US" dirty="0" err="1" smtClean="0"/>
              <a:t>georesources</a:t>
            </a:r>
            <a:r>
              <a:rPr lang="en-US" dirty="0" smtClean="0"/>
              <a:t> formed over that very long time of 4 and 1/2 billion years,</a:t>
            </a:r>
            <a:endParaRPr lang="en-US" dirty="0" smtClean="0">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CB26C47-6298-A74A-A67E-E608E54BE0E0}" type="slidenum">
              <a:rPr lang="en-US"/>
              <a:pPr>
                <a:defRPr/>
              </a:pPr>
              <a:t>30</a:t>
            </a:fld>
            <a:endParaRPr lang="en-US"/>
          </a:p>
        </p:txBody>
      </p:sp>
      <p:sp>
        <p:nvSpPr>
          <p:cNvPr id="519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19171" name="Rectangle 3"/>
          <p:cNvSpPr>
            <a:spLocks noGrp="1" noChangeArrowheads="1"/>
          </p:cNvSpPr>
          <p:nvPr>
            <p:ph type="body" idx="1"/>
          </p:nvPr>
        </p:nvSpPr>
        <p:spPr/>
        <p:txBody>
          <a:bodyPr/>
          <a:lstStyle/>
          <a:p>
            <a:pPr eaLnBrk="1" hangingPunct="1">
              <a:defRPr/>
            </a:pPr>
            <a:r>
              <a:rPr lang="en-US" dirty="0" smtClean="0"/>
              <a:t>30.  This is a spectacular example of a metal ore.  Nonetheless, you can see that most of the rock isn’t gold.  Instead, it’s economically useless mineral material that will be pulverized in extracting the desired metal.  The percent of the rock that is the desired metal is the ore’s grade, and obviously a mining company would prefer to exploit higher-grade, rather than lower-grade ores.</a:t>
            </a:r>
            <a:endParaRPr lang="en-US" dirty="0" smtClean="0">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797C52A-78F4-A042-B3BB-7CC837393258}" type="slidenum">
              <a:rPr lang="en-US"/>
              <a:pPr>
                <a:defRPr/>
              </a:pPr>
              <a:t>31</a:t>
            </a:fld>
            <a:endParaRPr lang="en-US"/>
          </a:p>
        </p:txBody>
      </p:sp>
      <p:sp>
        <p:nvSpPr>
          <p:cNvPr id="5089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08931" name="Rectangle 3"/>
          <p:cNvSpPr>
            <a:spLocks noGrp="1" noChangeArrowheads="1"/>
          </p:cNvSpPr>
          <p:nvPr>
            <p:ph type="body" idx="1"/>
          </p:nvPr>
        </p:nvSpPr>
        <p:spPr/>
        <p:txBody>
          <a:bodyPr/>
          <a:lstStyle/>
          <a:p>
            <a:pPr eaLnBrk="1" hangingPunct="1">
              <a:defRPr/>
            </a:pPr>
            <a:r>
              <a:rPr lang="en-US" dirty="0" smtClean="0"/>
              <a:t>31. With that said, we can look at historical trends in the grades of ores mined through time.  This is a plot for copper ores showing that, two centuries ago, miners considered ores around 8% copper to be economically meaningful, and everything thing else was just a rock.  Through time, the grade that was economically ore rather than rock diminished, because the higher-grade ores had mostly already been mined out.</a:t>
            </a:r>
            <a:endParaRPr lang="en-US" dirty="0" smtClean="0">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AF05BEF-AFAB-054B-9E6D-AD18E3B3CC71}" type="slidenum">
              <a:rPr lang="en-US"/>
              <a:pPr>
                <a:defRPr/>
              </a:pPr>
              <a:t>32</a:t>
            </a:fld>
            <a:endParaRPr lang="en-US"/>
          </a:p>
        </p:txBody>
      </p:sp>
      <p:sp>
        <p:nvSpPr>
          <p:cNvPr id="578562"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78563" name="Rectangle 1027"/>
          <p:cNvSpPr>
            <a:spLocks noGrp="1" noChangeArrowheads="1"/>
          </p:cNvSpPr>
          <p:nvPr>
            <p:ph type="body" idx="1"/>
          </p:nvPr>
        </p:nvSpPr>
        <p:spPr/>
        <p:txBody>
          <a:bodyPr/>
          <a:lstStyle/>
          <a:p>
            <a:pPr>
              <a:defRPr/>
            </a:pPr>
            <a:r>
              <a:rPr lang="en-US" dirty="0" smtClean="0"/>
              <a:t>32.  As a result, this is a graph of increasing desperation, and today we mine ores that would have been ignored as junk rock by the prospectors and mining companies of a few decades ago.</a:t>
            </a:r>
          </a:p>
          <a:p>
            <a:pPr>
              <a:defRPr/>
            </a:pPr>
            <a:r>
              <a:rPr lang="en-US" dirty="0" smtClean="0"/>
              <a:t>     This graph is easy to read because it is showing information about one resource, copper.</a:t>
            </a:r>
            <a:endParaRPr lang="en-US" dirty="0" smtClean="0">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D9807CF-9C2F-AD47-9768-5AFF2D9B1CD8}" type="slidenum">
              <a:rPr lang="en-US"/>
              <a:pPr>
                <a:defRPr/>
              </a:pPr>
              <a:t>33</a:t>
            </a:fld>
            <a:endParaRPr lang="en-US"/>
          </a:p>
        </p:txBody>
      </p:sp>
      <p:sp>
        <p:nvSpPr>
          <p:cNvPr id="5130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13027" name="Rectangle 3"/>
          <p:cNvSpPr>
            <a:spLocks noGrp="1" noChangeArrowheads="1"/>
          </p:cNvSpPr>
          <p:nvPr>
            <p:ph type="body" idx="1"/>
          </p:nvPr>
        </p:nvSpPr>
        <p:spPr/>
        <p:txBody>
          <a:bodyPr/>
          <a:lstStyle/>
          <a:p>
            <a:pPr eaLnBrk="1" hangingPunct="1">
              <a:defRPr/>
            </a:pPr>
            <a:r>
              <a:rPr lang="en-US" dirty="0" smtClean="0"/>
              <a:t>33.  This graph, by contrast, is hard to read because it shows information about six metals, and diamonds too.  It’s a mess, but the pattern is the same: ores that would have been ignored as junk by the prospectors and mining companies of a few decades ago are now things that we are sufficiently desperate to mine and refine.</a:t>
            </a:r>
            <a:endParaRPr lang="en-US" dirty="0" smtClean="0">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F67F235-874D-1648-AC1E-09A3F42CA6F3}" type="slidenum">
              <a:rPr lang="en-US"/>
              <a:pPr>
                <a:defRPr/>
              </a:pPr>
              <a:t>34</a:t>
            </a:fld>
            <a:endParaRPr lang="en-US"/>
          </a:p>
        </p:txBody>
      </p:sp>
      <p:sp>
        <p:nvSpPr>
          <p:cNvPr id="5150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15075" name="Rectangle 3"/>
          <p:cNvSpPr>
            <a:spLocks noGrp="1" noChangeArrowheads="1"/>
          </p:cNvSpPr>
          <p:nvPr>
            <p:ph type="body" idx="1"/>
          </p:nvPr>
        </p:nvSpPr>
        <p:spPr/>
        <p:txBody>
          <a:bodyPr/>
          <a:lstStyle/>
          <a:p>
            <a:pPr eaLnBrk="1" hangingPunct="1"/>
            <a:r>
              <a:rPr lang="en-US"/>
              <a:t>34.  This graph doesn’t show grades of ores but, with its bars, show numbers of new discoveries of ores.  The blue bars indicate major deposits, and the orange bars indicate spectacular deposits.  Both of them show decreasing trends, reflecting that we have already found most if not all of the big deposits.  The green line shows that it’s not for lack of effort: the money put into exploration for new deposits has gone up, but the exploration has found less and less.</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A81A6E5-76EC-724D-B1EF-6C35509DB90A}" type="slidenum">
              <a:rPr lang="en-US"/>
              <a:pPr>
                <a:defRPr/>
              </a:pPr>
              <a:t>35</a:t>
            </a:fld>
            <a:endParaRPr lang="en-US"/>
          </a:p>
        </p:txBody>
      </p:sp>
      <p:sp>
        <p:nvSpPr>
          <p:cNvPr id="5109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10979" name="Rectangle 3"/>
          <p:cNvSpPr>
            <a:spLocks noGrp="1" noChangeArrowheads="1"/>
          </p:cNvSpPr>
          <p:nvPr>
            <p:ph type="body" idx="1"/>
          </p:nvPr>
        </p:nvSpPr>
        <p:spPr/>
        <p:txBody>
          <a:bodyPr/>
          <a:lstStyle/>
          <a:p>
            <a:pPr eaLnBrk="1" hangingPunct="1">
              <a:defRPr/>
            </a:pPr>
            <a:r>
              <a:rPr lang="en-US" dirty="0" smtClean="0"/>
              <a:t>35.  At this point, we can go back to the petroleum industry’s idea of using a new technology, </a:t>
            </a:r>
            <a:r>
              <a:rPr lang="en-US" dirty="0" err="1" smtClean="0"/>
              <a:t>fracking</a:t>
            </a:r>
            <a:r>
              <a:rPr lang="en-US" dirty="0" smtClean="0"/>
              <a:t>, on old wells previously viewed as have given up all the oil they could.</a:t>
            </a:r>
            <a:endParaRPr lang="en-US" dirty="0" smtClean="0">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CC89ABF-5225-4343-A30F-64313CA76678}" type="slidenum">
              <a:rPr lang="en-US"/>
              <a:pPr>
                <a:defRPr/>
              </a:pPr>
              <a:t>36</a:t>
            </a:fld>
            <a:endParaRPr lang="en-US"/>
          </a:p>
        </p:txBody>
      </p:sp>
      <p:sp>
        <p:nvSpPr>
          <p:cNvPr id="5109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10979" name="Rectangle 3"/>
          <p:cNvSpPr>
            <a:spLocks noGrp="1" noChangeArrowheads="1"/>
          </p:cNvSpPr>
          <p:nvPr>
            <p:ph type="body" idx="1"/>
          </p:nvPr>
        </p:nvSpPr>
        <p:spPr/>
        <p:txBody>
          <a:bodyPr/>
          <a:lstStyle/>
          <a:p>
            <a:pPr eaLnBrk="1" hangingPunct="1">
              <a:defRPr/>
            </a:pPr>
            <a:r>
              <a:rPr lang="en-US" dirty="0" smtClean="0"/>
              <a:t>36.  The mining analog is to go back to the tailings piles left from past mining.  Those piles can be vast, because in any mining operation most of the pulverized rock ends up in a heap called “tailings”</a:t>
            </a:r>
            <a:r>
              <a:rPr lang="en-US" dirty="0" smtClean="0">
                <a:cs typeface="+mn-cs"/>
              </a:rPr>
              <a: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A42A7B2-6102-284D-AB11-A2A39FAE47B7}" type="slidenum">
              <a:rPr lang="en-US"/>
              <a:pPr>
                <a:defRPr/>
              </a:pPr>
              <a:t>37</a:t>
            </a:fld>
            <a:endParaRPr lang="en-US"/>
          </a:p>
        </p:txBody>
      </p:sp>
      <p:sp>
        <p:nvSpPr>
          <p:cNvPr id="5109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10979" name="Rectangle 3"/>
          <p:cNvSpPr>
            <a:spLocks noGrp="1" noChangeArrowheads="1"/>
          </p:cNvSpPr>
          <p:nvPr>
            <p:ph type="body" idx="1"/>
          </p:nvPr>
        </p:nvSpPr>
        <p:spPr/>
        <p:txBody>
          <a:bodyPr/>
          <a:lstStyle/>
          <a:p>
            <a:pPr eaLnBrk="1" hangingPunct="1">
              <a:defRPr/>
            </a:pPr>
            <a:r>
              <a:rPr lang="en-US" dirty="0" smtClean="0"/>
              <a:t>37      </a:t>
            </a:r>
            <a:r>
              <a:rPr lang="en-US" dirty="0" smtClean="0"/>
              <a:t>In the case of modern gold mines,</a:t>
            </a:r>
            <a:endParaRPr lang="en-US" dirty="0" smtClean="0">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AA533BA-0C4C-C14D-8293-5BE0527FC24C}" type="slidenum">
              <a:rPr lang="en-US"/>
              <a:pPr>
                <a:defRPr/>
              </a:pPr>
              <a:t>38</a:t>
            </a:fld>
            <a:endParaRPr lang="en-US"/>
          </a:p>
        </p:txBody>
      </p:sp>
      <p:sp>
        <p:nvSpPr>
          <p:cNvPr id="5109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10979" name="Rectangle 3"/>
          <p:cNvSpPr>
            <a:spLocks noGrp="1" noChangeArrowheads="1"/>
          </p:cNvSpPr>
          <p:nvPr>
            <p:ph type="body" idx="1"/>
          </p:nvPr>
        </p:nvSpPr>
        <p:spPr/>
        <p:txBody>
          <a:bodyPr/>
          <a:lstStyle/>
          <a:p>
            <a:pPr eaLnBrk="1" hangingPunct="1">
              <a:defRPr/>
            </a:pPr>
            <a:r>
              <a:rPr lang="en-US" dirty="0" smtClean="0"/>
              <a:t>38.  </a:t>
            </a:r>
            <a:r>
              <a:rPr lang="en-US" dirty="0" smtClean="0"/>
              <a:t>the</a:t>
            </a:r>
            <a:r>
              <a:rPr lang="en-US" baseline="0" dirty="0" smtClean="0"/>
              <a:t> tailings are</a:t>
            </a:r>
            <a:r>
              <a:rPr lang="en-US" dirty="0" smtClean="0"/>
              <a:t> </a:t>
            </a:r>
            <a:r>
              <a:rPr lang="en-US" dirty="0" smtClean="0"/>
              <a:t>99.998% of the rock.  </a:t>
            </a:r>
            <a:r>
              <a:rPr lang="en-US" dirty="0" smtClean="0"/>
              <a:t>Because no refining process is perfect, a little bit of the desired metal remains in the tailings, so today . .</a:t>
            </a:r>
            <a:endParaRPr lang="en-US" dirty="0" smtClean="0">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57B7474-70B3-8E42-AC9A-BFD686F694C5}" type="slidenum">
              <a:rPr lang="en-US"/>
              <a:pPr>
                <a:defRPr/>
              </a:pPr>
              <a:t>39</a:t>
            </a:fld>
            <a:endParaRPr lang="en-US"/>
          </a:p>
        </p:txBody>
      </p:sp>
      <p:sp>
        <p:nvSpPr>
          <p:cNvPr id="5150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15075" name="Rectangle 3"/>
          <p:cNvSpPr>
            <a:spLocks noGrp="1" noChangeArrowheads="1"/>
          </p:cNvSpPr>
          <p:nvPr>
            <p:ph type="body" idx="1"/>
          </p:nvPr>
        </p:nvSpPr>
        <p:spPr/>
        <p:txBody>
          <a:bodyPr/>
          <a:lstStyle/>
          <a:p>
            <a:pPr eaLnBrk="1" hangingPunct="1">
              <a:defRPr/>
            </a:pPr>
            <a:r>
              <a:rPr lang="en-US" dirty="0" smtClean="0"/>
              <a:t>39  Mining companies are re-processing their past tailings.</a:t>
            </a:r>
            <a:endParaRPr lang="en-US" dirty="0" smtClean="0">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C542425-B4AE-B247-858B-2A8563D1C8FF}" type="slidenum">
              <a:rPr lang="en-US"/>
              <a:pPr>
                <a:defRPr/>
              </a:pPr>
              <a:t>4</a:t>
            </a:fld>
            <a:endParaRPr lang="en-US"/>
          </a:p>
        </p:txBody>
      </p:sp>
      <p:sp>
        <p:nvSpPr>
          <p:cNvPr id="3338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33827" name="Rectangle 3"/>
          <p:cNvSpPr>
            <a:spLocks noGrp="1" noChangeArrowheads="1"/>
          </p:cNvSpPr>
          <p:nvPr>
            <p:ph type="body" idx="1"/>
          </p:nvPr>
        </p:nvSpPr>
        <p:spPr/>
        <p:txBody>
          <a:bodyPr/>
          <a:lstStyle/>
          <a:p>
            <a:pPr>
              <a:defRPr/>
            </a:pPr>
            <a:r>
              <a:rPr lang="en-US" dirty="0" smtClean="0"/>
              <a:t>4. and the time in which we have used up those resources has been, by comparison, brief.</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4236A9B-EC86-3247-982D-5AE156B59C5C}" type="slidenum">
              <a:rPr lang="en-US"/>
              <a:pPr>
                <a:defRPr/>
              </a:pPr>
              <a:t>40</a:t>
            </a:fld>
            <a:endParaRPr lang="en-US"/>
          </a:p>
        </p:txBody>
      </p:sp>
      <p:sp>
        <p:nvSpPr>
          <p:cNvPr id="5150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15075" name="Rectangle 3"/>
          <p:cNvSpPr>
            <a:spLocks noGrp="1" noChangeArrowheads="1"/>
          </p:cNvSpPr>
          <p:nvPr>
            <p:ph type="body" idx="1"/>
          </p:nvPr>
        </p:nvSpPr>
        <p:spPr/>
        <p:txBody>
          <a:bodyPr/>
          <a:lstStyle/>
          <a:p>
            <a:pPr eaLnBrk="1" hangingPunct="1">
              <a:defRPr/>
            </a:pPr>
            <a:r>
              <a:rPr lang="en-US" dirty="0" smtClean="0"/>
              <a:t>40.  This is again the strategy of, if you’re desperate for food, you pull yesterday’s empty peanut butter jar out the garbage and try to scrape some more peanut butter from it </a:t>
            </a:r>
            <a:endParaRPr lang="en-US" dirty="0" smtClean="0">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A237677-B19D-2546-B9C8-A8D92FC1F846}" type="slidenum">
              <a:rPr lang="en-US"/>
              <a:pPr>
                <a:defRPr/>
              </a:pPr>
              <a:t>41</a:t>
            </a:fld>
            <a:endParaRPr lang="en-US"/>
          </a:p>
        </p:txBody>
      </p:sp>
      <p:sp>
        <p:nvSpPr>
          <p:cNvPr id="5150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15075" name="Rectangle 3"/>
          <p:cNvSpPr>
            <a:spLocks noGrp="1" noChangeArrowheads="1"/>
          </p:cNvSpPr>
          <p:nvPr>
            <p:ph type="body" idx="1"/>
          </p:nvPr>
        </p:nvSpPr>
        <p:spPr/>
        <p:txBody>
          <a:bodyPr/>
          <a:lstStyle/>
          <a:p>
            <a:pPr eaLnBrk="1" hangingPunct="1">
              <a:defRPr/>
            </a:pPr>
            <a:r>
              <a:rPr lang="en-US" dirty="0" smtClean="0"/>
              <a:t>41. Again, it’s an indicator of desperation at having used up Earth’s resources, and it gets us back to the point of this lecture</a:t>
            </a:r>
            <a:endParaRPr lang="en-US" dirty="0" smtClean="0">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793F25D-C942-9740-912C-FE57B4813D97}" type="slidenum">
              <a:rPr lang="en-US"/>
              <a:pPr>
                <a:defRPr/>
              </a:pPr>
              <a:t>42</a:t>
            </a:fld>
            <a:endParaRPr lang="en-US"/>
          </a:p>
        </p:txBody>
      </p:sp>
      <p:sp>
        <p:nvSpPr>
          <p:cNvPr id="519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19171" name="Rectangle 3"/>
          <p:cNvSpPr>
            <a:spLocks noGrp="1" noChangeArrowheads="1"/>
          </p:cNvSpPr>
          <p:nvPr>
            <p:ph type="body" idx="1"/>
          </p:nvPr>
        </p:nvSpPr>
        <p:spPr/>
        <p:txBody>
          <a:bodyPr/>
          <a:lstStyle/>
          <a:p>
            <a:pPr eaLnBrk="1" hangingPunct="1">
              <a:defRPr/>
            </a:pPr>
            <a:r>
              <a:rPr lang="en-US" dirty="0" smtClean="0"/>
              <a:t>42.  We have IN CENTURIES used up much of the resources of a billions-of-years-old planet.</a:t>
            </a:r>
            <a:endParaRPr lang="en-US" dirty="0" smtClean="0">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7731AA8-4A23-9A42-97BC-72F5A4AE4145}" type="slidenum">
              <a:rPr lang="en-US"/>
              <a:pPr>
                <a:defRPr/>
              </a:pPr>
              <a:t>43</a:t>
            </a:fld>
            <a:endParaRPr lang="en-US"/>
          </a:p>
        </p:txBody>
      </p:sp>
      <p:sp>
        <p:nvSpPr>
          <p:cNvPr id="519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19171" name="Rectangle 3"/>
          <p:cNvSpPr>
            <a:spLocks noGrp="1" noChangeArrowheads="1"/>
          </p:cNvSpPr>
          <p:nvPr>
            <p:ph type="body" idx="1"/>
          </p:nvPr>
        </p:nvSpPr>
        <p:spPr/>
        <p:txBody>
          <a:bodyPr/>
          <a:lstStyle/>
          <a:p>
            <a:pPr eaLnBrk="1" hangingPunct="1">
              <a:defRPr/>
            </a:pPr>
            <a:r>
              <a:rPr lang="en-US" dirty="0" smtClean="0"/>
              <a:t>43.  The question becomes, what do you do about it?</a:t>
            </a:r>
            <a:endParaRPr lang="en-US" dirty="0" smtClean="0">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92AAE53-C5DC-EF44-9BDA-CC45F800F4E6}" type="slidenum">
              <a:rPr lang="en-US"/>
              <a:pPr>
                <a:defRPr/>
              </a:pPr>
              <a:t>44</a:t>
            </a:fld>
            <a:endParaRPr lang="en-US"/>
          </a:p>
        </p:txBody>
      </p:sp>
      <p:sp>
        <p:nvSpPr>
          <p:cNvPr id="519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19171" name="Rectangle 3"/>
          <p:cNvSpPr>
            <a:spLocks noGrp="1" noChangeArrowheads="1"/>
          </p:cNvSpPr>
          <p:nvPr>
            <p:ph type="body" idx="1"/>
          </p:nvPr>
        </p:nvSpPr>
        <p:spPr/>
        <p:txBody>
          <a:bodyPr/>
          <a:lstStyle/>
          <a:p>
            <a:pPr eaLnBrk="1" hangingPunct="1">
              <a:defRPr/>
            </a:pPr>
            <a:r>
              <a:rPr lang="en-US" dirty="0" smtClean="0"/>
              <a:t>44.  One WRONG answer is to hope that the planet will regenerate the resources that it took millions if not billions of year to generate.</a:t>
            </a:r>
            <a:endParaRPr lang="en-US" dirty="0" smtClean="0">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72448EA-23B9-DC4E-B27E-1D90C60919CE}" type="slidenum">
              <a:rPr lang="en-US"/>
              <a:pPr>
                <a:defRPr/>
              </a:pPr>
              <a:t>45</a:t>
            </a:fld>
            <a:endParaRPr lang="en-US"/>
          </a:p>
        </p:txBody>
      </p:sp>
      <p:sp>
        <p:nvSpPr>
          <p:cNvPr id="3338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33827" name="Rectangle 3"/>
          <p:cNvSpPr>
            <a:spLocks noGrp="1" noChangeArrowheads="1"/>
          </p:cNvSpPr>
          <p:nvPr>
            <p:ph type="body" idx="1"/>
          </p:nvPr>
        </p:nvSpPr>
        <p:spPr/>
        <p:txBody>
          <a:bodyPr/>
          <a:lstStyle/>
          <a:p>
            <a:pPr eaLnBrk="1" hangingPunct="1">
              <a:defRPr/>
            </a:pPr>
            <a:r>
              <a:rPr lang="en-US" dirty="0" smtClean="0"/>
              <a:t>45. .The age of the Earth compared to the time in which we have depleted its resources makes THAT clear.</a:t>
            </a:r>
            <a:endParaRPr lang="en-US" dirty="0" smtClean="0">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FD8D334-89B3-E944-A32B-ADA18974AC2C}" type="slidenum">
              <a:rPr lang="en-US"/>
              <a:pPr>
                <a:defRPr/>
              </a:pPr>
              <a:t>46</a:t>
            </a:fld>
            <a:endParaRPr lang="en-US"/>
          </a:p>
        </p:txBody>
      </p:sp>
      <p:sp>
        <p:nvSpPr>
          <p:cNvPr id="519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19171" name="Rectangle 3"/>
          <p:cNvSpPr>
            <a:spLocks noGrp="1" noChangeArrowheads="1"/>
          </p:cNvSpPr>
          <p:nvPr>
            <p:ph type="body" idx="1"/>
          </p:nvPr>
        </p:nvSpPr>
        <p:spPr/>
        <p:txBody>
          <a:bodyPr/>
          <a:lstStyle/>
          <a:p>
            <a:pPr eaLnBrk="1" hangingPunct="1">
              <a:defRPr/>
            </a:pPr>
            <a:r>
              <a:rPr lang="en-US" dirty="0" smtClean="0"/>
              <a:t>46. It just won’t work.</a:t>
            </a:r>
            <a:endParaRPr lang="en-US" dirty="0" smtClean="0">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55C614C-3E5E-5844-9722-275887809A91}" type="slidenum">
              <a:rPr lang="en-US"/>
              <a:pPr>
                <a:defRPr/>
              </a:pPr>
              <a:t>47</a:t>
            </a:fld>
            <a:endParaRPr lang="en-US"/>
          </a:p>
        </p:txBody>
      </p:sp>
      <p:sp>
        <p:nvSpPr>
          <p:cNvPr id="519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19171" name="Rectangle 3"/>
          <p:cNvSpPr>
            <a:spLocks noGrp="1" noChangeArrowheads="1"/>
          </p:cNvSpPr>
          <p:nvPr>
            <p:ph type="body" idx="1"/>
          </p:nvPr>
        </p:nvSpPr>
        <p:spPr/>
        <p:txBody>
          <a:bodyPr/>
          <a:lstStyle/>
          <a:p>
            <a:pPr eaLnBrk="1" hangingPunct="1">
              <a:defRPr/>
            </a:pPr>
            <a:r>
              <a:rPr lang="en-US" dirty="0" smtClean="0"/>
              <a:t>47. One solution is to find ways that use less, which means using resources more efficiently.  However, even that obviously can’t go on too long on a finite planet.</a:t>
            </a:r>
            <a:endParaRPr lang="en-US" dirty="0" smtClean="0">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03ECA7E-E480-0949-8781-83B78DFAC366}" type="slidenum">
              <a:rPr lang="en-US"/>
              <a:pPr>
                <a:defRPr/>
              </a:pPr>
              <a:t>48</a:t>
            </a:fld>
            <a:endParaRPr lang="en-US"/>
          </a:p>
        </p:txBody>
      </p:sp>
      <p:sp>
        <p:nvSpPr>
          <p:cNvPr id="519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19171" name="Rectangle 3"/>
          <p:cNvSpPr>
            <a:spLocks noGrp="1" noChangeArrowheads="1"/>
          </p:cNvSpPr>
          <p:nvPr>
            <p:ph type="body" idx="1"/>
          </p:nvPr>
        </p:nvSpPr>
        <p:spPr/>
        <p:txBody>
          <a:bodyPr/>
          <a:lstStyle/>
          <a:p>
            <a:pPr eaLnBrk="1" hangingPunct="1">
              <a:defRPr/>
            </a:pPr>
            <a:r>
              <a:rPr lang="en-US" dirty="0" smtClean="0"/>
              <a:t>48.  For energy, the answer has to lie in alternate energy sources . . . and the good news is that most of them don’t emit greenhouse gases, another of the great problems that we’ve talked about - so in fact, there’s good news there.</a:t>
            </a:r>
            <a:endParaRPr lang="en-US" dirty="0" smtClean="0">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2A4DECD-9420-5045-B6E1-689A6E921136}" type="slidenum">
              <a:rPr lang="en-US"/>
              <a:pPr>
                <a:defRPr/>
              </a:pPr>
              <a:t>49</a:t>
            </a:fld>
            <a:endParaRPr lang="en-US"/>
          </a:p>
        </p:txBody>
      </p:sp>
      <p:sp>
        <p:nvSpPr>
          <p:cNvPr id="519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19171" name="Rectangle 3"/>
          <p:cNvSpPr>
            <a:spLocks noGrp="1" noChangeArrowheads="1"/>
          </p:cNvSpPr>
          <p:nvPr>
            <p:ph type="body" idx="1"/>
          </p:nvPr>
        </p:nvSpPr>
        <p:spPr/>
        <p:txBody>
          <a:bodyPr/>
          <a:lstStyle/>
          <a:p>
            <a:pPr eaLnBrk="1" hangingPunct="1">
              <a:defRPr/>
            </a:pPr>
            <a:r>
              <a:rPr lang="en-US" dirty="0" smtClean="0"/>
              <a:t>49.  For metals, the obvious answer lies in recycling.</a:t>
            </a:r>
            <a:endParaRPr lang="en-US" dirty="0" smtClean="0">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2E663D9-8238-F84C-A37A-58D9DD4E410C}" type="slidenum">
              <a:rPr lang="en-US"/>
              <a:pPr>
                <a:defRPr/>
              </a:pPr>
              <a:t>5</a:t>
            </a:fld>
            <a:endParaRPr lang="en-US"/>
          </a:p>
        </p:txBody>
      </p:sp>
      <p:sp>
        <p:nvSpPr>
          <p:cNvPr id="519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19171" name="Rectangle 3"/>
          <p:cNvSpPr>
            <a:spLocks noGrp="1" noChangeArrowheads="1"/>
          </p:cNvSpPr>
          <p:nvPr>
            <p:ph type="body" idx="1"/>
          </p:nvPr>
        </p:nvSpPr>
        <p:spPr/>
        <p:txBody>
          <a:bodyPr/>
          <a:lstStyle/>
          <a:p>
            <a:pPr eaLnBrk="1" hangingPunct="1">
              <a:defRPr/>
            </a:pPr>
            <a:r>
              <a:rPr lang="en-US" dirty="0" smtClean="0"/>
              <a:t>5. That is, in fact, the principle conclusion of this lecture: We have in centuries used up much of the non-renewable resources of a very old planet.</a:t>
            </a:r>
            <a:endParaRPr lang="en-US" dirty="0" smtClean="0">
              <a:cs typeface="+mn-c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B6D75BA-9348-AA44-8C2A-87CD23F728DB}" type="slidenum">
              <a:rPr lang="en-US"/>
              <a:pPr>
                <a:defRPr/>
              </a:pPr>
              <a:t>50</a:t>
            </a:fld>
            <a:endParaRPr lang="en-US"/>
          </a:p>
        </p:txBody>
      </p:sp>
      <p:sp>
        <p:nvSpPr>
          <p:cNvPr id="519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19171" name="Rectangle 3"/>
          <p:cNvSpPr>
            <a:spLocks noGrp="1" noChangeArrowheads="1"/>
          </p:cNvSpPr>
          <p:nvPr>
            <p:ph type="body" idx="1"/>
          </p:nvPr>
        </p:nvSpPr>
        <p:spPr/>
        <p:txBody>
          <a:bodyPr/>
          <a:lstStyle/>
          <a:p>
            <a:pPr eaLnBrk="1" hangingPunct="1">
              <a:defRPr/>
            </a:pPr>
            <a:r>
              <a:rPr lang="en-US" dirty="0" smtClean="0"/>
              <a:t>50.  I’ve always thought it was criminal to let metal go into landfills rather than be recycled, and these folks seem to agree.  We do some recycling in this country  . . .</a:t>
            </a:r>
            <a:endParaRPr lang="en-US" dirty="0" smtClean="0">
              <a:cs typeface="+mn-c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2EC6CE0-7E0C-F84B-ACA9-006A180951F9}" type="slidenum">
              <a:rPr lang="en-US"/>
              <a:pPr>
                <a:defRPr/>
              </a:pPr>
              <a:t>51</a:t>
            </a:fld>
            <a:endParaRPr lang="en-US"/>
          </a:p>
        </p:txBody>
      </p:sp>
      <p:sp>
        <p:nvSpPr>
          <p:cNvPr id="519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19171" name="Rectangle 3"/>
          <p:cNvSpPr>
            <a:spLocks noGrp="1" noChangeArrowheads="1"/>
          </p:cNvSpPr>
          <p:nvPr>
            <p:ph type="body" idx="1"/>
          </p:nvPr>
        </p:nvSpPr>
        <p:spPr/>
        <p:txBody>
          <a:bodyPr/>
          <a:lstStyle/>
          <a:p>
            <a:pPr eaLnBrk="1" hangingPunct="1">
              <a:defRPr/>
            </a:pPr>
            <a:r>
              <a:rPr lang="en-US" dirty="0" smtClean="0"/>
              <a:t>51. But comparison with the rest of the developed world says that we could do a lot better:</a:t>
            </a:r>
            <a:endParaRPr lang="en-US" dirty="0" smtClean="0">
              <a:cs typeface="+mn-c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79A1837-985B-E148-8532-DEB4E4402899}" type="slidenum">
              <a:rPr lang="en-US"/>
              <a:pPr>
                <a:defRPr/>
              </a:pPr>
              <a:t>52</a:t>
            </a:fld>
            <a:endParaRPr lang="en-US"/>
          </a:p>
        </p:txBody>
      </p:sp>
      <p:sp>
        <p:nvSpPr>
          <p:cNvPr id="519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19171" name="Rectangle 3"/>
          <p:cNvSpPr>
            <a:spLocks noGrp="1" noChangeArrowheads="1"/>
          </p:cNvSpPr>
          <p:nvPr>
            <p:ph type="body" idx="1"/>
          </p:nvPr>
        </p:nvSpPr>
        <p:spPr/>
        <p:txBody>
          <a:bodyPr/>
          <a:lstStyle/>
          <a:p>
            <a:pPr eaLnBrk="1" hangingPunct="1">
              <a:defRPr/>
            </a:pPr>
            <a:r>
              <a:rPr lang="en-US" dirty="0" smtClean="0"/>
              <a:t>52.  We’re not doing even half as much recycling as some countries.</a:t>
            </a:r>
            <a:endParaRPr lang="en-US" dirty="0" smtClean="0">
              <a:cs typeface="+mn-c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5EF6BA2-018E-9E49-A95F-B5E79C64CA05}" type="slidenum">
              <a:rPr lang="en-US"/>
              <a:pPr>
                <a:defRPr/>
              </a:pPr>
              <a:t>53</a:t>
            </a:fld>
            <a:endParaRPr lang="en-US"/>
          </a:p>
        </p:txBody>
      </p:sp>
      <p:sp>
        <p:nvSpPr>
          <p:cNvPr id="519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19171" name="Rectangle 3"/>
          <p:cNvSpPr>
            <a:spLocks noGrp="1" noChangeArrowheads="1"/>
          </p:cNvSpPr>
          <p:nvPr>
            <p:ph type="body" idx="1"/>
          </p:nvPr>
        </p:nvSpPr>
        <p:spPr/>
        <p:txBody>
          <a:bodyPr/>
          <a:lstStyle/>
          <a:p>
            <a:pPr eaLnBrk="1" hangingPunct="1">
              <a:defRPr/>
            </a:pPr>
            <a:r>
              <a:rPr lang="en-US" dirty="0" smtClean="0"/>
              <a:t>53.  So . .  if the message of this message of this lectured seemed depressing . . .</a:t>
            </a:r>
            <a:endParaRPr lang="en-US" dirty="0" smtClean="0">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2918C2F-CE61-3644-80DA-2499EB465F4A}" type="slidenum">
              <a:rPr lang="en-US"/>
              <a:pPr>
                <a:defRPr/>
              </a:pPr>
              <a:t>54</a:t>
            </a:fld>
            <a:endParaRPr lang="en-US"/>
          </a:p>
        </p:txBody>
      </p:sp>
      <p:sp>
        <p:nvSpPr>
          <p:cNvPr id="519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19171" name="Rectangle 3"/>
          <p:cNvSpPr>
            <a:spLocks noGrp="1" noChangeArrowheads="1"/>
          </p:cNvSpPr>
          <p:nvPr>
            <p:ph type="body" idx="1"/>
          </p:nvPr>
        </p:nvSpPr>
        <p:spPr/>
        <p:txBody>
          <a:bodyPr/>
          <a:lstStyle/>
          <a:p>
            <a:pPr eaLnBrk="1" hangingPunct="1">
              <a:defRPr/>
            </a:pPr>
            <a:r>
              <a:rPr lang="en-US" dirty="0" smtClean="0"/>
              <a:t>54  There are solutions! We are a nation that has always prided itself on its can-do attitude . ..</a:t>
            </a:r>
            <a:endParaRPr lang="en-US" dirty="0" smtClean="0">
              <a:cs typeface="+mn-c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76D03A2-E080-254B-B2A6-CDDBD44F8389}" type="slidenum">
              <a:rPr lang="en-US"/>
              <a:pPr>
                <a:defRPr/>
              </a:pPr>
              <a:t>55</a:t>
            </a:fld>
            <a:endParaRPr lang="en-US"/>
          </a:p>
        </p:txBody>
      </p:sp>
      <p:sp>
        <p:nvSpPr>
          <p:cNvPr id="519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19171" name="Rectangle 3"/>
          <p:cNvSpPr>
            <a:spLocks noGrp="1" noChangeArrowheads="1"/>
          </p:cNvSpPr>
          <p:nvPr>
            <p:ph type="body" idx="1"/>
          </p:nvPr>
        </p:nvSpPr>
        <p:spPr/>
        <p:txBody>
          <a:bodyPr/>
          <a:lstStyle/>
          <a:p>
            <a:pPr>
              <a:defRPr/>
            </a:pPr>
            <a:r>
              <a:rPr lang="en-US" dirty="0" smtClean="0"/>
              <a:t>55.  That’s perhaps best exemplified in how this nation went from its isolationist “oh, who-needs-an-army?” attitude in 1941 to winning World War II in both Europe and the Pacific by 1945.</a:t>
            </a:r>
          </a:p>
          <a:p>
            <a:pPr>
              <a:defRPr/>
            </a:pPr>
            <a:r>
              <a:rPr lang="en-US" dirty="0" smtClean="0"/>
              <a:t>We did THAT by putting our minds and hard work into it,</a:t>
            </a:r>
            <a:endParaRPr lang="en-US" dirty="0" smtClean="0">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053EA10-59F6-2C4C-9351-4B6D08DBE728}" type="slidenum">
              <a:rPr lang="en-US"/>
              <a:pPr>
                <a:defRPr/>
              </a:pPr>
              <a:t>56</a:t>
            </a:fld>
            <a:endParaRPr lang="en-US"/>
          </a:p>
        </p:txBody>
      </p:sp>
      <p:sp>
        <p:nvSpPr>
          <p:cNvPr id="519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19171" name="Rectangle 3"/>
          <p:cNvSpPr>
            <a:spLocks noGrp="1" noChangeArrowheads="1"/>
          </p:cNvSpPr>
          <p:nvPr>
            <p:ph type="body" idx="1"/>
          </p:nvPr>
        </p:nvSpPr>
        <p:spPr/>
        <p:txBody>
          <a:bodyPr/>
          <a:lstStyle/>
          <a:p>
            <a:pPr eaLnBrk="1" hangingPunct="1">
              <a:defRPr/>
            </a:pPr>
            <a:r>
              <a:rPr lang="en-US" dirty="0" smtClean="0"/>
              <a:t>56. and WE CAN DO THIS.</a:t>
            </a:r>
            <a:endParaRPr lang="en-US" dirty="0" smtClean="0">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4EA8732-3BFA-4243-8E70-C865E441BE60}" type="slidenum">
              <a:rPr lang="en-US"/>
              <a:pPr>
                <a:defRPr/>
              </a:pPr>
              <a:t>6</a:t>
            </a:fld>
            <a:endParaRPr lang="en-US"/>
          </a:p>
        </p:txBody>
      </p:sp>
      <p:sp>
        <p:nvSpPr>
          <p:cNvPr id="519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19171" name="Rectangle 3"/>
          <p:cNvSpPr>
            <a:spLocks noGrp="1" noChangeArrowheads="1"/>
          </p:cNvSpPr>
          <p:nvPr>
            <p:ph type="body" idx="1"/>
          </p:nvPr>
        </p:nvSpPr>
        <p:spPr/>
        <p:txBody>
          <a:bodyPr/>
          <a:lstStyle/>
          <a:p>
            <a:pPr eaLnBrk="1" hangingPunct="1">
              <a:defRPr/>
            </a:pPr>
            <a:r>
              <a:rPr lang="en-US" dirty="0" smtClean="0"/>
              <a:t>6. As evidence of that conclusion, I want to demonstrate that we have indeed used up the most readily available forms of two key resources. </a:t>
            </a:r>
            <a:endParaRPr lang="en-US" dirty="0" smtClean="0">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254317A-FA80-7443-8F97-6D5A27461247}" type="slidenum">
              <a:rPr lang="en-US"/>
              <a:pPr>
                <a:defRPr/>
              </a:pPr>
              <a:t>7</a:t>
            </a:fld>
            <a:endParaRPr lang="en-US"/>
          </a:p>
        </p:txBody>
      </p:sp>
      <p:sp>
        <p:nvSpPr>
          <p:cNvPr id="519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19171" name="Rectangle 3"/>
          <p:cNvSpPr>
            <a:spLocks noGrp="1" noChangeArrowheads="1"/>
          </p:cNvSpPr>
          <p:nvPr>
            <p:ph type="body" idx="1"/>
          </p:nvPr>
        </p:nvSpPr>
        <p:spPr/>
        <p:txBody>
          <a:bodyPr/>
          <a:lstStyle/>
          <a:p>
            <a:pPr>
              <a:defRPr/>
            </a:pPr>
            <a:r>
              <a:rPr lang="en-US" dirty="0" smtClean="0"/>
              <a:t>7. The first is one is petroleum, the literal and metaphorical fuel of the global economy for the last 150 years.</a:t>
            </a:r>
            <a:endParaRPr lang="en-US" dirty="0" smtClean="0">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8CB7DE8-8121-A249-AEA0-88E162D63AB0}" type="slidenum">
              <a:rPr lang="en-US"/>
              <a:pPr>
                <a:defRPr/>
              </a:pPr>
              <a:t>8</a:t>
            </a:fld>
            <a:endParaRPr lang="en-US"/>
          </a:p>
        </p:txBody>
      </p:sp>
      <p:sp>
        <p:nvSpPr>
          <p:cNvPr id="5068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06883" name="Rectangle 3"/>
          <p:cNvSpPr>
            <a:spLocks noGrp="1" noChangeArrowheads="1"/>
          </p:cNvSpPr>
          <p:nvPr>
            <p:ph type="body" idx="1"/>
          </p:nvPr>
        </p:nvSpPr>
        <p:spPr/>
        <p:txBody>
          <a:bodyPr/>
          <a:lstStyle/>
          <a:p>
            <a:pPr eaLnBrk="1" hangingPunct="1">
              <a:defRPr/>
            </a:pPr>
            <a:r>
              <a:rPr lang="en-US" dirty="0" smtClean="0"/>
              <a:t>8.  This is plot from a paper about trends in petroleum discoveries.  The caption gives the details, but we can zoom in</a:t>
            </a:r>
            <a:endParaRPr lang="en-US" dirty="0" smtClean="0">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2B79FFA-D022-B047-B523-E72095421EB7}" type="slidenum">
              <a:rPr lang="en-US"/>
              <a:pPr>
                <a:defRPr/>
              </a:pPr>
              <a:t>9</a:t>
            </a:fld>
            <a:endParaRPr lang="en-US"/>
          </a:p>
        </p:txBody>
      </p:sp>
      <p:sp>
        <p:nvSpPr>
          <p:cNvPr id="5109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10979" name="Rectangle 3"/>
          <p:cNvSpPr>
            <a:spLocks noGrp="1" noChangeArrowheads="1"/>
          </p:cNvSpPr>
          <p:nvPr>
            <p:ph type="body" idx="1"/>
          </p:nvPr>
        </p:nvSpPr>
        <p:spPr/>
        <p:txBody>
          <a:bodyPr/>
          <a:lstStyle/>
          <a:p>
            <a:pPr eaLnBrk="1" hangingPunct="1">
              <a:defRPr/>
            </a:pPr>
            <a:r>
              <a:rPr lang="en-US" dirty="0" smtClean="0"/>
              <a:t>9. At the top, the horizontal axis is a time line from the beginning of drilling of oil wells in the 1860s.  </a:t>
            </a:r>
            <a:r>
              <a:rPr lang="en-US" dirty="0" smtClean="0"/>
              <a:t>On the right, the vertical axis is the depth of </a:t>
            </a:r>
            <a:r>
              <a:rPr lang="en-US" dirty="0" smtClean="0"/>
              <a:t>drilling </a:t>
            </a:r>
            <a:r>
              <a:rPr lang="mr-IN" dirty="0" smtClean="0"/>
              <a:t>–</a:t>
            </a:r>
            <a:r>
              <a:rPr lang="en-US" dirty="0" smtClean="0"/>
              <a:t> down on the graph is down deeper into the Earth.  </a:t>
            </a:r>
            <a:r>
              <a:rPr lang="en-US" dirty="0" smtClean="0"/>
              <a:t>Each of the symbols on the plot represents a giant oilfield, an oilfield with more than 500 million barrels of oil that can be extracted. </a:t>
            </a:r>
            <a:endParaRPr lang="en-US" dirty="0" smtClean="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7860963-37D7-8244-96AB-60C83BDB5E19}" type="slidenum">
              <a:rPr lang="en-US"/>
              <a:pPr>
                <a:defRPr/>
              </a:pPr>
              <a:t>‹#›</a:t>
            </a:fld>
            <a:endParaRPr lang="en-US"/>
          </a:p>
        </p:txBody>
      </p:sp>
    </p:spTree>
    <p:extLst>
      <p:ext uri="{BB962C8B-B14F-4D97-AF65-F5344CB8AC3E}">
        <p14:creationId xmlns:p14="http://schemas.microsoft.com/office/powerpoint/2010/main" val="10035748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D76256-31BF-FE4A-A9F7-B9095445320E}" type="slidenum">
              <a:rPr lang="en-US"/>
              <a:pPr>
                <a:defRPr/>
              </a:pPr>
              <a:t>‹#›</a:t>
            </a:fld>
            <a:endParaRPr lang="en-US"/>
          </a:p>
        </p:txBody>
      </p:sp>
    </p:spTree>
    <p:extLst>
      <p:ext uri="{BB962C8B-B14F-4D97-AF65-F5344CB8AC3E}">
        <p14:creationId xmlns:p14="http://schemas.microsoft.com/office/powerpoint/2010/main" val="2033848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520FF8-9E51-DC4C-95C1-A5D2BC057CD2}" type="slidenum">
              <a:rPr lang="en-US"/>
              <a:pPr>
                <a:defRPr/>
              </a:pPr>
              <a:t>‹#›</a:t>
            </a:fld>
            <a:endParaRPr lang="en-US"/>
          </a:p>
        </p:txBody>
      </p:sp>
    </p:spTree>
    <p:extLst>
      <p:ext uri="{BB962C8B-B14F-4D97-AF65-F5344CB8AC3E}">
        <p14:creationId xmlns:p14="http://schemas.microsoft.com/office/powerpoint/2010/main" val="1286001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8BD6A3-442D-F54C-9AE7-9108112164DC}" type="slidenum">
              <a:rPr lang="en-US"/>
              <a:pPr>
                <a:defRPr/>
              </a:pPr>
              <a:t>‹#›</a:t>
            </a:fld>
            <a:endParaRPr lang="en-US"/>
          </a:p>
        </p:txBody>
      </p:sp>
    </p:spTree>
    <p:extLst>
      <p:ext uri="{BB962C8B-B14F-4D97-AF65-F5344CB8AC3E}">
        <p14:creationId xmlns:p14="http://schemas.microsoft.com/office/powerpoint/2010/main" val="2964628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E9D8EAB-82D1-7448-9258-6CDCE4FDD4AD}" type="slidenum">
              <a:rPr lang="en-US"/>
              <a:pPr>
                <a:defRPr/>
              </a:pPr>
              <a:t>‹#›</a:t>
            </a:fld>
            <a:endParaRPr lang="en-US"/>
          </a:p>
        </p:txBody>
      </p:sp>
    </p:spTree>
    <p:extLst>
      <p:ext uri="{BB962C8B-B14F-4D97-AF65-F5344CB8AC3E}">
        <p14:creationId xmlns:p14="http://schemas.microsoft.com/office/powerpoint/2010/main" val="3442915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C0F441B-4D27-7C4A-AF0F-6D36250624E0}" type="slidenum">
              <a:rPr lang="en-US"/>
              <a:pPr>
                <a:defRPr/>
              </a:pPr>
              <a:t>‹#›</a:t>
            </a:fld>
            <a:endParaRPr lang="en-US"/>
          </a:p>
        </p:txBody>
      </p:sp>
    </p:spTree>
    <p:extLst>
      <p:ext uri="{BB962C8B-B14F-4D97-AF65-F5344CB8AC3E}">
        <p14:creationId xmlns:p14="http://schemas.microsoft.com/office/powerpoint/2010/main" val="323075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16C2BDE-14B9-704B-9BCE-10AF0E450E94}" type="slidenum">
              <a:rPr lang="en-US"/>
              <a:pPr>
                <a:defRPr/>
              </a:pPr>
              <a:t>‹#›</a:t>
            </a:fld>
            <a:endParaRPr lang="en-US"/>
          </a:p>
        </p:txBody>
      </p:sp>
    </p:spTree>
    <p:extLst>
      <p:ext uri="{BB962C8B-B14F-4D97-AF65-F5344CB8AC3E}">
        <p14:creationId xmlns:p14="http://schemas.microsoft.com/office/powerpoint/2010/main" val="4257799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6A9ED2D-0D09-7741-B62C-E065AFC917BC}" type="slidenum">
              <a:rPr lang="en-US"/>
              <a:pPr>
                <a:defRPr/>
              </a:pPr>
              <a:t>‹#›</a:t>
            </a:fld>
            <a:endParaRPr lang="en-US"/>
          </a:p>
        </p:txBody>
      </p:sp>
    </p:spTree>
    <p:extLst>
      <p:ext uri="{BB962C8B-B14F-4D97-AF65-F5344CB8AC3E}">
        <p14:creationId xmlns:p14="http://schemas.microsoft.com/office/powerpoint/2010/main" val="2289715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BEBA6D1-1EC9-D24F-865A-C227B40A5F2E}" type="slidenum">
              <a:rPr lang="en-US"/>
              <a:pPr>
                <a:defRPr/>
              </a:pPr>
              <a:t>‹#›</a:t>
            </a:fld>
            <a:endParaRPr lang="en-US"/>
          </a:p>
        </p:txBody>
      </p:sp>
    </p:spTree>
    <p:extLst>
      <p:ext uri="{BB962C8B-B14F-4D97-AF65-F5344CB8AC3E}">
        <p14:creationId xmlns:p14="http://schemas.microsoft.com/office/powerpoint/2010/main" val="2297462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7D9D614-4276-154C-B4F4-308D643B69AA}" type="slidenum">
              <a:rPr lang="en-US"/>
              <a:pPr>
                <a:defRPr/>
              </a:pPr>
              <a:t>‹#›</a:t>
            </a:fld>
            <a:endParaRPr lang="en-US"/>
          </a:p>
        </p:txBody>
      </p:sp>
    </p:spTree>
    <p:extLst>
      <p:ext uri="{BB962C8B-B14F-4D97-AF65-F5344CB8AC3E}">
        <p14:creationId xmlns:p14="http://schemas.microsoft.com/office/powerpoint/2010/main" val="3880097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F509EA3-04E4-7843-A99D-F67B5A00DBA1}" type="slidenum">
              <a:rPr lang="en-US"/>
              <a:pPr>
                <a:defRPr/>
              </a:pPr>
              <a:t>‹#›</a:t>
            </a:fld>
            <a:endParaRPr lang="en-US"/>
          </a:p>
        </p:txBody>
      </p:sp>
    </p:spTree>
    <p:extLst>
      <p:ext uri="{BB962C8B-B14F-4D97-AF65-F5344CB8AC3E}">
        <p14:creationId xmlns:p14="http://schemas.microsoft.com/office/powerpoint/2010/main" val="328083162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38DADB33-342D-8341-98C6-D328AC11B7C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xml"/><Relationship Id="rId5" Type="http://schemas.openxmlformats.org/officeDocument/2006/relationships/image" Target="../media/image1.png"/><Relationship Id="rId1" Type="http://schemas.microsoft.com/office/2007/relationships/media" Target="../media/media1.wav"/><Relationship Id="rId2" Type="http://schemas.openxmlformats.org/officeDocument/2006/relationships/audio" Target="../media/media1.wav"/></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0.xml"/><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5.jpeg"/><Relationship Id="rId8" Type="http://schemas.openxmlformats.org/officeDocument/2006/relationships/image" Target="../media/image1.png"/><Relationship Id="rId1" Type="http://schemas.microsoft.com/office/2007/relationships/media" Target="../media/media10.wav"/><Relationship Id="rId2" Type="http://schemas.openxmlformats.org/officeDocument/2006/relationships/audio" Target="../media/media10.wav"/></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1.xml"/><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5.jpeg"/><Relationship Id="rId8" Type="http://schemas.openxmlformats.org/officeDocument/2006/relationships/image" Target="../media/image1.png"/><Relationship Id="rId1" Type="http://schemas.microsoft.com/office/2007/relationships/media" Target="../media/media11.wav"/><Relationship Id="rId2" Type="http://schemas.openxmlformats.org/officeDocument/2006/relationships/audio" Target="../media/media11.wav"/></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2.xml"/><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5.jpeg"/><Relationship Id="rId8" Type="http://schemas.openxmlformats.org/officeDocument/2006/relationships/image" Target="../media/image1.png"/><Relationship Id="rId1" Type="http://schemas.microsoft.com/office/2007/relationships/media" Target="../media/media12.wav"/><Relationship Id="rId2" Type="http://schemas.openxmlformats.org/officeDocument/2006/relationships/audio" Target="../media/media12.wav"/></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3.xml"/><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5.jpeg"/><Relationship Id="rId8" Type="http://schemas.openxmlformats.org/officeDocument/2006/relationships/image" Target="../media/image1.png"/><Relationship Id="rId1" Type="http://schemas.microsoft.com/office/2007/relationships/media" Target="../media/media13.wav"/><Relationship Id="rId2" Type="http://schemas.openxmlformats.org/officeDocument/2006/relationships/audio" Target="../media/media13.wav"/></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4.xml"/><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5.jpeg"/><Relationship Id="rId8" Type="http://schemas.openxmlformats.org/officeDocument/2006/relationships/image" Target="../media/image1.png"/><Relationship Id="rId1" Type="http://schemas.microsoft.com/office/2007/relationships/media" Target="../media/media14.wav"/><Relationship Id="rId2" Type="http://schemas.openxmlformats.org/officeDocument/2006/relationships/audio" Target="../media/media14.wav"/></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5.xml"/><Relationship Id="rId5" Type="http://schemas.openxmlformats.org/officeDocument/2006/relationships/image" Target="../media/image16.jpeg"/><Relationship Id="rId6" Type="http://schemas.openxmlformats.org/officeDocument/2006/relationships/image" Target="../media/image1.png"/><Relationship Id="rId1" Type="http://schemas.microsoft.com/office/2007/relationships/media" Target="../media/media15.wav"/><Relationship Id="rId2" Type="http://schemas.openxmlformats.org/officeDocument/2006/relationships/audio" Target="../media/media15.wav"/></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6.xml"/><Relationship Id="rId5" Type="http://schemas.openxmlformats.org/officeDocument/2006/relationships/image" Target="../media/image17.jpeg"/><Relationship Id="rId6" Type="http://schemas.openxmlformats.org/officeDocument/2006/relationships/image" Target="../media/image1.png"/><Relationship Id="rId1" Type="http://schemas.microsoft.com/office/2007/relationships/media" Target="../media/media16.wav"/><Relationship Id="rId2" Type="http://schemas.openxmlformats.org/officeDocument/2006/relationships/audio" Target="../media/media16.wav"/></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7.xml"/><Relationship Id="rId5" Type="http://schemas.openxmlformats.org/officeDocument/2006/relationships/image" Target="../media/image17.jpeg"/><Relationship Id="rId6" Type="http://schemas.openxmlformats.org/officeDocument/2006/relationships/image" Target="../media/image1.png"/><Relationship Id="rId1" Type="http://schemas.microsoft.com/office/2007/relationships/media" Target="../media/media17.wav"/><Relationship Id="rId2" Type="http://schemas.openxmlformats.org/officeDocument/2006/relationships/audio" Target="../media/media17.wav"/></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8.xml"/><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5.jpeg"/><Relationship Id="rId8" Type="http://schemas.openxmlformats.org/officeDocument/2006/relationships/image" Target="../media/image1.png"/><Relationship Id="rId1" Type="http://schemas.microsoft.com/office/2007/relationships/media" Target="../media/media18.wav"/><Relationship Id="rId2" Type="http://schemas.openxmlformats.org/officeDocument/2006/relationships/audio" Target="../media/media18.wav"/></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9.xml"/><Relationship Id="rId5" Type="http://schemas.openxmlformats.org/officeDocument/2006/relationships/image" Target="../media/image18.jpeg"/><Relationship Id="rId6" Type="http://schemas.openxmlformats.org/officeDocument/2006/relationships/image" Target="../media/image1.png"/><Relationship Id="rId1" Type="http://schemas.microsoft.com/office/2007/relationships/media" Target="../media/media19.wav"/><Relationship Id="rId2" Type="http://schemas.openxmlformats.org/officeDocument/2006/relationships/audio" Target="../media/media19.wav"/></Relationships>
</file>

<file path=ppt/slides/_rels/slide2.xml.rels><?xml version="1.0" encoding="UTF-8" standalone="yes"?>
<Relationships xmlns="http://schemas.openxmlformats.org/package/2006/relationships"><Relationship Id="rId11" Type="http://schemas.openxmlformats.org/officeDocument/2006/relationships/image" Target="../media/image8.jpeg"/><Relationship Id="rId12" Type="http://schemas.openxmlformats.org/officeDocument/2006/relationships/image" Target="../media/image9.jpeg"/><Relationship Id="rId13" Type="http://schemas.openxmlformats.org/officeDocument/2006/relationships/image" Target="../media/image10.jpeg"/><Relationship Id="rId14" Type="http://schemas.openxmlformats.org/officeDocument/2006/relationships/image" Target="../media/image11.jpeg"/><Relationship Id="rId15" Type="http://schemas.openxmlformats.org/officeDocument/2006/relationships/image" Target="../media/image1.png"/><Relationship Id="rId1" Type="http://schemas.microsoft.com/office/2007/relationships/media" Target="../media/media2.wav"/><Relationship Id="rId2" Type="http://schemas.openxmlformats.org/officeDocument/2006/relationships/audio" Target="../media/media2.wav"/><Relationship Id="rId3" Type="http://schemas.openxmlformats.org/officeDocument/2006/relationships/slideLayout" Target="../slideLayouts/slideLayout7.xml"/><Relationship Id="rId4" Type="http://schemas.openxmlformats.org/officeDocument/2006/relationships/notesSlide" Target="../notesSlides/notesSlide2.xml"/><Relationship Id="rId5" Type="http://schemas.openxmlformats.org/officeDocument/2006/relationships/image" Target="../media/image2.jpeg"/><Relationship Id="rId6" Type="http://schemas.openxmlformats.org/officeDocument/2006/relationships/image" Target="../media/image3.jpeg"/><Relationship Id="rId7" Type="http://schemas.openxmlformats.org/officeDocument/2006/relationships/image" Target="../media/image4.jpeg"/><Relationship Id="rId8" Type="http://schemas.openxmlformats.org/officeDocument/2006/relationships/image" Target="../media/image5.jpeg"/><Relationship Id="rId9" Type="http://schemas.openxmlformats.org/officeDocument/2006/relationships/image" Target="../media/image6.jpeg"/><Relationship Id="rId10"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20.xml"/><Relationship Id="rId5" Type="http://schemas.openxmlformats.org/officeDocument/2006/relationships/image" Target="../media/image19.jpeg"/><Relationship Id="rId6" Type="http://schemas.openxmlformats.org/officeDocument/2006/relationships/image" Target="../media/image1.png"/><Relationship Id="rId1" Type="http://schemas.microsoft.com/office/2007/relationships/media" Target="../media/media20.wav"/><Relationship Id="rId2" Type="http://schemas.openxmlformats.org/officeDocument/2006/relationships/audio" Target="../media/media20.wav"/></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21.xml"/><Relationship Id="rId5" Type="http://schemas.openxmlformats.org/officeDocument/2006/relationships/image" Target="../media/image12.png"/><Relationship Id="rId6" Type="http://schemas.openxmlformats.org/officeDocument/2006/relationships/image" Target="../media/image19.jpeg"/><Relationship Id="rId7" Type="http://schemas.openxmlformats.org/officeDocument/2006/relationships/image" Target="../media/image20.jpeg"/><Relationship Id="rId8" Type="http://schemas.openxmlformats.org/officeDocument/2006/relationships/image" Target="../media/image1.png"/><Relationship Id="rId1" Type="http://schemas.microsoft.com/office/2007/relationships/media" Target="../media/media21.wav"/><Relationship Id="rId2" Type="http://schemas.openxmlformats.org/officeDocument/2006/relationships/audio" Target="../media/media21.wav"/></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22.xml"/><Relationship Id="rId5" Type="http://schemas.openxmlformats.org/officeDocument/2006/relationships/image" Target="../media/image12.png"/><Relationship Id="rId6" Type="http://schemas.openxmlformats.org/officeDocument/2006/relationships/image" Target="../media/image19.jpeg"/><Relationship Id="rId7" Type="http://schemas.openxmlformats.org/officeDocument/2006/relationships/image" Target="../media/image20.jpeg"/><Relationship Id="rId8" Type="http://schemas.openxmlformats.org/officeDocument/2006/relationships/image" Target="../media/image1.png"/><Relationship Id="rId1" Type="http://schemas.microsoft.com/office/2007/relationships/media" Target="../media/media22.wav"/><Relationship Id="rId2" Type="http://schemas.openxmlformats.org/officeDocument/2006/relationships/audio" Target="../media/media22.wav"/></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23.xml"/><Relationship Id="rId5" Type="http://schemas.openxmlformats.org/officeDocument/2006/relationships/image" Target="../media/image19.jpeg"/><Relationship Id="rId6" Type="http://schemas.openxmlformats.org/officeDocument/2006/relationships/image" Target="../media/image1.png"/><Relationship Id="rId1" Type="http://schemas.microsoft.com/office/2007/relationships/media" Target="../media/media23.wav"/><Relationship Id="rId2" Type="http://schemas.openxmlformats.org/officeDocument/2006/relationships/audio" Target="../media/media23.wav"/></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24.xml"/><Relationship Id="rId5" Type="http://schemas.openxmlformats.org/officeDocument/2006/relationships/image" Target="../media/image19.jpeg"/><Relationship Id="rId6" Type="http://schemas.openxmlformats.org/officeDocument/2006/relationships/image" Target="../media/image1.png"/><Relationship Id="rId1" Type="http://schemas.microsoft.com/office/2007/relationships/media" Target="../media/media24.wav"/><Relationship Id="rId2" Type="http://schemas.openxmlformats.org/officeDocument/2006/relationships/audio" Target="../media/media24.wav"/></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25.xml"/><Relationship Id="rId5" Type="http://schemas.openxmlformats.org/officeDocument/2006/relationships/image" Target="../media/image19.jpeg"/><Relationship Id="rId6" Type="http://schemas.openxmlformats.org/officeDocument/2006/relationships/image" Target="../media/image1.png"/><Relationship Id="rId1" Type="http://schemas.microsoft.com/office/2007/relationships/media" Target="../media/media25.wav"/><Relationship Id="rId2" Type="http://schemas.openxmlformats.org/officeDocument/2006/relationships/audio" Target="../media/media25.wav"/></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26.xml"/><Relationship Id="rId5" Type="http://schemas.openxmlformats.org/officeDocument/2006/relationships/image" Target="../media/image19.jpeg"/><Relationship Id="rId6" Type="http://schemas.openxmlformats.org/officeDocument/2006/relationships/image" Target="../media/image1.png"/><Relationship Id="rId1" Type="http://schemas.microsoft.com/office/2007/relationships/media" Target="../media/media26.wav"/><Relationship Id="rId2" Type="http://schemas.openxmlformats.org/officeDocument/2006/relationships/audio" Target="../media/media26.wav"/></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27.xml"/><Relationship Id="rId5" Type="http://schemas.openxmlformats.org/officeDocument/2006/relationships/image" Target="../media/image19.jpeg"/><Relationship Id="rId6" Type="http://schemas.openxmlformats.org/officeDocument/2006/relationships/image" Target="../media/image1.png"/><Relationship Id="rId1" Type="http://schemas.microsoft.com/office/2007/relationships/media" Target="../media/media27.wav"/><Relationship Id="rId2" Type="http://schemas.openxmlformats.org/officeDocument/2006/relationships/audio" Target="../media/media27.wav"/></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28.xml"/><Relationship Id="rId5" Type="http://schemas.openxmlformats.org/officeDocument/2006/relationships/image" Target="../media/image19.jpeg"/><Relationship Id="rId6" Type="http://schemas.openxmlformats.org/officeDocument/2006/relationships/image" Target="../media/image1.png"/><Relationship Id="rId1" Type="http://schemas.microsoft.com/office/2007/relationships/media" Target="../media/media28.wav"/><Relationship Id="rId2" Type="http://schemas.openxmlformats.org/officeDocument/2006/relationships/audio" Target="../media/media28.wav"/></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29.xml"/><Relationship Id="rId5" Type="http://schemas.openxmlformats.org/officeDocument/2006/relationships/image" Target="../media/image1.png"/><Relationship Id="rId1" Type="http://schemas.microsoft.com/office/2007/relationships/media" Target="../media/media29.wav"/><Relationship Id="rId2" Type="http://schemas.openxmlformats.org/officeDocument/2006/relationships/audio" Target="../media/media29.wav"/></Relationships>
</file>

<file path=ppt/slides/_rels/slide3.xml.rels><?xml version="1.0" encoding="UTF-8" standalone="yes"?>
<Relationships xmlns="http://schemas.openxmlformats.org/package/2006/relationships"><Relationship Id="rId11" Type="http://schemas.openxmlformats.org/officeDocument/2006/relationships/image" Target="../media/image8.jpeg"/><Relationship Id="rId12" Type="http://schemas.openxmlformats.org/officeDocument/2006/relationships/image" Target="../media/image9.jpeg"/><Relationship Id="rId13" Type="http://schemas.openxmlformats.org/officeDocument/2006/relationships/image" Target="../media/image10.jpeg"/><Relationship Id="rId14" Type="http://schemas.openxmlformats.org/officeDocument/2006/relationships/image" Target="../media/image11.jpeg"/><Relationship Id="rId15" Type="http://schemas.openxmlformats.org/officeDocument/2006/relationships/image" Target="../media/image1.png"/><Relationship Id="rId1" Type="http://schemas.microsoft.com/office/2007/relationships/media" Target="../media/media3.wav"/><Relationship Id="rId2" Type="http://schemas.openxmlformats.org/officeDocument/2006/relationships/audio" Target="../media/media3.wav"/><Relationship Id="rId3" Type="http://schemas.openxmlformats.org/officeDocument/2006/relationships/slideLayout" Target="../slideLayouts/slideLayout7.xml"/><Relationship Id="rId4" Type="http://schemas.openxmlformats.org/officeDocument/2006/relationships/notesSlide" Target="../notesSlides/notesSlide3.xml"/><Relationship Id="rId5" Type="http://schemas.openxmlformats.org/officeDocument/2006/relationships/image" Target="../media/image2.jpeg"/><Relationship Id="rId6" Type="http://schemas.openxmlformats.org/officeDocument/2006/relationships/image" Target="../media/image3.jpeg"/><Relationship Id="rId7" Type="http://schemas.openxmlformats.org/officeDocument/2006/relationships/image" Target="../media/image4.jpeg"/><Relationship Id="rId8" Type="http://schemas.openxmlformats.org/officeDocument/2006/relationships/image" Target="../media/image5.jpeg"/><Relationship Id="rId9" Type="http://schemas.openxmlformats.org/officeDocument/2006/relationships/image" Target="../media/image6.jpeg"/><Relationship Id="rId10"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30.xml"/><Relationship Id="rId5" Type="http://schemas.openxmlformats.org/officeDocument/2006/relationships/image" Target="../media/image21.jpeg"/><Relationship Id="rId6" Type="http://schemas.openxmlformats.org/officeDocument/2006/relationships/image" Target="../media/image22.png"/><Relationship Id="rId7" Type="http://schemas.openxmlformats.org/officeDocument/2006/relationships/image" Target="../media/image1.png"/><Relationship Id="rId1" Type="http://schemas.microsoft.com/office/2007/relationships/media" Target="../media/media30.wav"/><Relationship Id="rId2" Type="http://schemas.openxmlformats.org/officeDocument/2006/relationships/audio" Target="../media/media30.wav"/></Relationships>
</file>

<file path=ppt/slides/_rels/slide31.xml.rels><?xml version="1.0" encoding="UTF-8" standalone="yes"?>
<Relationships xmlns="http://schemas.openxmlformats.org/package/2006/relationships"><Relationship Id="rId11" Type="http://schemas.openxmlformats.org/officeDocument/2006/relationships/image" Target="../media/image29.png"/><Relationship Id="rId12" Type="http://schemas.openxmlformats.org/officeDocument/2006/relationships/image" Target="../media/image1.png"/><Relationship Id="rId1" Type="http://schemas.microsoft.com/office/2007/relationships/media" Target="../media/media31.wav"/><Relationship Id="rId2" Type="http://schemas.openxmlformats.org/officeDocument/2006/relationships/audio" Target="../media/media31.wav"/><Relationship Id="rId3" Type="http://schemas.openxmlformats.org/officeDocument/2006/relationships/slideLayout" Target="../slideLayouts/slideLayout7.xml"/><Relationship Id="rId4" Type="http://schemas.openxmlformats.org/officeDocument/2006/relationships/notesSlide" Target="../notesSlides/notesSlide31.xml"/><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image" Target="../media/image26.png"/><Relationship Id="rId9" Type="http://schemas.openxmlformats.org/officeDocument/2006/relationships/image" Target="../media/image27.png"/><Relationship Id="rId10" Type="http://schemas.openxmlformats.org/officeDocument/2006/relationships/image" Target="../media/image28.png"/></Relationships>
</file>

<file path=ppt/slides/_rels/slide32.xml.rels><?xml version="1.0" encoding="UTF-8" standalone="yes"?>
<Relationships xmlns="http://schemas.openxmlformats.org/package/2006/relationships"><Relationship Id="rId11" Type="http://schemas.openxmlformats.org/officeDocument/2006/relationships/image" Target="../media/image29.png"/><Relationship Id="rId12" Type="http://schemas.openxmlformats.org/officeDocument/2006/relationships/image" Target="../media/image1.png"/><Relationship Id="rId1" Type="http://schemas.microsoft.com/office/2007/relationships/media" Target="../media/media32.wav"/><Relationship Id="rId2" Type="http://schemas.openxmlformats.org/officeDocument/2006/relationships/audio" Target="../media/media32.wav"/><Relationship Id="rId3" Type="http://schemas.openxmlformats.org/officeDocument/2006/relationships/slideLayout" Target="../slideLayouts/slideLayout7.xml"/><Relationship Id="rId4" Type="http://schemas.openxmlformats.org/officeDocument/2006/relationships/notesSlide" Target="../notesSlides/notesSlide32.xml"/><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image" Target="../media/image26.png"/><Relationship Id="rId9" Type="http://schemas.openxmlformats.org/officeDocument/2006/relationships/image" Target="../media/image27.png"/><Relationship Id="rId10"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33.xml"/><Relationship Id="rId5" Type="http://schemas.openxmlformats.org/officeDocument/2006/relationships/image" Target="../media/image30.png"/><Relationship Id="rId6" Type="http://schemas.openxmlformats.org/officeDocument/2006/relationships/image" Target="../media/image1.png"/><Relationship Id="rId1" Type="http://schemas.microsoft.com/office/2007/relationships/media" Target="../media/media33.wav"/><Relationship Id="rId2" Type="http://schemas.openxmlformats.org/officeDocument/2006/relationships/audio" Target="../media/media33.wav"/></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34.xml"/><Relationship Id="rId5" Type="http://schemas.openxmlformats.org/officeDocument/2006/relationships/image" Target="../media/image31.png"/><Relationship Id="rId6" Type="http://schemas.openxmlformats.org/officeDocument/2006/relationships/image" Target="../media/image1.png"/><Relationship Id="rId1" Type="http://schemas.microsoft.com/office/2007/relationships/media" Target="../media/media34.wav"/><Relationship Id="rId2" Type="http://schemas.openxmlformats.org/officeDocument/2006/relationships/audio" Target="../media/media34.wav"/></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35.xml"/><Relationship Id="rId5" Type="http://schemas.openxmlformats.org/officeDocument/2006/relationships/image" Target="../media/image18.jpeg"/><Relationship Id="rId6" Type="http://schemas.openxmlformats.org/officeDocument/2006/relationships/image" Target="../media/image1.png"/><Relationship Id="rId1" Type="http://schemas.microsoft.com/office/2007/relationships/media" Target="../media/media35.wav"/><Relationship Id="rId2" Type="http://schemas.openxmlformats.org/officeDocument/2006/relationships/audio" Target="../media/media35.wav"/></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36.xml"/><Relationship Id="rId5" Type="http://schemas.openxmlformats.org/officeDocument/2006/relationships/image" Target="../media/image32.jpeg"/><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1.png"/><Relationship Id="rId1" Type="http://schemas.microsoft.com/office/2007/relationships/media" Target="../media/media36.wav"/><Relationship Id="rId2" Type="http://schemas.openxmlformats.org/officeDocument/2006/relationships/audio" Target="../media/media36.wav"/></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37.xml"/><Relationship Id="rId5" Type="http://schemas.openxmlformats.org/officeDocument/2006/relationships/image" Target="../media/image32.jpeg"/><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1.png"/><Relationship Id="rId1" Type="http://schemas.microsoft.com/office/2007/relationships/media" Target="../media/media37.wav"/><Relationship Id="rId2" Type="http://schemas.openxmlformats.org/officeDocument/2006/relationships/audio" Target="../media/media37.wav"/></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38.xml"/><Relationship Id="rId5" Type="http://schemas.openxmlformats.org/officeDocument/2006/relationships/image" Target="../media/image32.jpeg"/><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1.png"/><Relationship Id="rId1" Type="http://schemas.microsoft.com/office/2007/relationships/media" Target="../media/media38.wav"/><Relationship Id="rId2" Type="http://schemas.openxmlformats.org/officeDocument/2006/relationships/audio" Target="../media/media38.wav"/></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39.xml"/><Relationship Id="rId5" Type="http://schemas.openxmlformats.org/officeDocument/2006/relationships/image" Target="../media/image35.jpeg"/><Relationship Id="rId6" Type="http://schemas.openxmlformats.org/officeDocument/2006/relationships/image" Target="../media/image1.png"/><Relationship Id="rId1" Type="http://schemas.microsoft.com/office/2007/relationships/media" Target="../media/media39.wav"/><Relationship Id="rId2" Type="http://schemas.openxmlformats.org/officeDocument/2006/relationships/audio" Target="../media/media39.wav"/></Relationships>
</file>

<file path=ppt/slides/_rels/slide4.xml.rels><?xml version="1.0" encoding="UTF-8" standalone="yes"?>
<Relationships xmlns="http://schemas.openxmlformats.org/package/2006/relationships"><Relationship Id="rId11" Type="http://schemas.openxmlformats.org/officeDocument/2006/relationships/image" Target="../media/image8.jpeg"/><Relationship Id="rId12" Type="http://schemas.openxmlformats.org/officeDocument/2006/relationships/image" Target="../media/image9.jpeg"/><Relationship Id="rId13" Type="http://schemas.openxmlformats.org/officeDocument/2006/relationships/image" Target="../media/image10.jpeg"/><Relationship Id="rId14" Type="http://schemas.openxmlformats.org/officeDocument/2006/relationships/image" Target="../media/image11.jpeg"/><Relationship Id="rId15" Type="http://schemas.openxmlformats.org/officeDocument/2006/relationships/image" Target="../media/image1.png"/><Relationship Id="rId1" Type="http://schemas.microsoft.com/office/2007/relationships/media" Target="../media/media4.wav"/><Relationship Id="rId2" Type="http://schemas.openxmlformats.org/officeDocument/2006/relationships/audio" Target="../media/media4.wav"/><Relationship Id="rId3" Type="http://schemas.openxmlformats.org/officeDocument/2006/relationships/slideLayout" Target="../slideLayouts/slideLayout7.xml"/><Relationship Id="rId4" Type="http://schemas.openxmlformats.org/officeDocument/2006/relationships/notesSlide" Target="../notesSlides/notesSlide4.xml"/><Relationship Id="rId5" Type="http://schemas.openxmlformats.org/officeDocument/2006/relationships/image" Target="../media/image2.jpeg"/><Relationship Id="rId6" Type="http://schemas.openxmlformats.org/officeDocument/2006/relationships/image" Target="../media/image3.jpeg"/><Relationship Id="rId7" Type="http://schemas.openxmlformats.org/officeDocument/2006/relationships/image" Target="../media/image4.jpeg"/><Relationship Id="rId8" Type="http://schemas.openxmlformats.org/officeDocument/2006/relationships/image" Target="../media/image5.jpeg"/><Relationship Id="rId9" Type="http://schemas.openxmlformats.org/officeDocument/2006/relationships/image" Target="../media/image6.jpeg"/><Relationship Id="rId10"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40.xml"/><Relationship Id="rId5" Type="http://schemas.openxmlformats.org/officeDocument/2006/relationships/image" Target="../media/image36.jpeg"/><Relationship Id="rId6" Type="http://schemas.openxmlformats.org/officeDocument/2006/relationships/image" Target="../media/image1.png"/><Relationship Id="rId1" Type="http://schemas.microsoft.com/office/2007/relationships/media" Target="../media/media40.wav"/><Relationship Id="rId2" Type="http://schemas.openxmlformats.org/officeDocument/2006/relationships/audio" Target="../media/media40.wav"/></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41.xml"/><Relationship Id="rId5" Type="http://schemas.openxmlformats.org/officeDocument/2006/relationships/image" Target="../media/image36.jpeg"/><Relationship Id="rId6" Type="http://schemas.openxmlformats.org/officeDocument/2006/relationships/image" Target="../media/image1.png"/><Relationship Id="rId1" Type="http://schemas.microsoft.com/office/2007/relationships/media" Target="../media/media41.wav"/><Relationship Id="rId2" Type="http://schemas.openxmlformats.org/officeDocument/2006/relationships/audio" Target="../media/media41.wav"/></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42.xml"/><Relationship Id="rId5" Type="http://schemas.openxmlformats.org/officeDocument/2006/relationships/image" Target="../media/image1.png"/><Relationship Id="rId1" Type="http://schemas.microsoft.com/office/2007/relationships/media" Target="../media/media42.wav"/><Relationship Id="rId2" Type="http://schemas.openxmlformats.org/officeDocument/2006/relationships/audio" Target="../media/media42.wav"/></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43.xml"/><Relationship Id="rId5" Type="http://schemas.openxmlformats.org/officeDocument/2006/relationships/image" Target="../media/image1.png"/><Relationship Id="rId1" Type="http://schemas.microsoft.com/office/2007/relationships/media" Target="../media/media43.wav"/><Relationship Id="rId2" Type="http://schemas.openxmlformats.org/officeDocument/2006/relationships/audio" Target="../media/media43.wav"/></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44.xml"/><Relationship Id="rId5" Type="http://schemas.openxmlformats.org/officeDocument/2006/relationships/image" Target="../media/image1.png"/><Relationship Id="rId1" Type="http://schemas.microsoft.com/office/2007/relationships/media" Target="../media/media44.wav"/><Relationship Id="rId2" Type="http://schemas.openxmlformats.org/officeDocument/2006/relationships/audio" Target="../media/media44.wav"/></Relationships>
</file>

<file path=ppt/slides/_rels/slide45.xml.rels><?xml version="1.0" encoding="UTF-8" standalone="yes"?>
<Relationships xmlns="http://schemas.openxmlformats.org/package/2006/relationships"><Relationship Id="rId11" Type="http://schemas.openxmlformats.org/officeDocument/2006/relationships/image" Target="../media/image8.jpeg"/><Relationship Id="rId12" Type="http://schemas.openxmlformats.org/officeDocument/2006/relationships/image" Target="../media/image9.jpeg"/><Relationship Id="rId13" Type="http://schemas.openxmlformats.org/officeDocument/2006/relationships/image" Target="../media/image10.jpeg"/><Relationship Id="rId14" Type="http://schemas.openxmlformats.org/officeDocument/2006/relationships/image" Target="../media/image11.jpeg"/><Relationship Id="rId15" Type="http://schemas.openxmlformats.org/officeDocument/2006/relationships/image" Target="../media/image1.png"/><Relationship Id="rId1" Type="http://schemas.microsoft.com/office/2007/relationships/media" Target="../media/media45.wav"/><Relationship Id="rId2" Type="http://schemas.openxmlformats.org/officeDocument/2006/relationships/audio" Target="../media/media45.wav"/><Relationship Id="rId3" Type="http://schemas.openxmlformats.org/officeDocument/2006/relationships/slideLayout" Target="../slideLayouts/slideLayout7.xml"/><Relationship Id="rId4" Type="http://schemas.openxmlformats.org/officeDocument/2006/relationships/notesSlide" Target="../notesSlides/notesSlide45.xml"/><Relationship Id="rId5" Type="http://schemas.openxmlformats.org/officeDocument/2006/relationships/image" Target="../media/image2.jpeg"/><Relationship Id="rId6" Type="http://schemas.openxmlformats.org/officeDocument/2006/relationships/image" Target="../media/image3.jpeg"/><Relationship Id="rId7" Type="http://schemas.openxmlformats.org/officeDocument/2006/relationships/image" Target="../media/image4.jpeg"/><Relationship Id="rId8" Type="http://schemas.openxmlformats.org/officeDocument/2006/relationships/image" Target="../media/image5.jpeg"/><Relationship Id="rId9" Type="http://schemas.openxmlformats.org/officeDocument/2006/relationships/image" Target="../media/image6.jpeg"/><Relationship Id="rId10" Type="http://schemas.openxmlformats.org/officeDocument/2006/relationships/image" Target="../media/image7.jpe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46.xml"/><Relationship Id="rId5" Type="http://schemas.openxmlformats.org/officeDocument/2006/relationships/image" Target="../media/image1.png"/><Relationship Id="rId1" Type="http://schemas.microsoft.com/office/2007/relationships/media" Target="../media/media46.wav"/><Relationship Id="rId2" Type="http://schemas.openxmlformats.org/officeDocument/2006/relationships/audio" Target="../media/media46.wav"/></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47.xml"/><Relationship Id="rId5" Type="http://schemas.openxmlformats.org/officeDocument/2006/relationships/image" Target="../media/image1.png"/><Relationship Id="rId1" Type="http://schemas.microsoft.com/office/2007/relationships/media" Target="../media/media47.wav"/><Relationship Id="rId2" Type="http://schemas.openxmlformats.org/officeDocument/2006/relationships/audio" Target="../media/media47.wav"/></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48.xml"/><Relationship Id="rId5" Type="http://schemas.openxmlformats.org/officeDocument/2006/relationships/image" Target="../media/image1.png"/><Relationship Id="rId1" Type="http://schemas.microsoft.com/office/2007/relationships/media" Target="../media/media48.wav"/><Relationship Id="rId2" Type="http://schemas.openxmlformats.org/officeDocument/2006/relationships/audio" Target="../media/media48.wav"/></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49.xml"/><Relationship Id="rId5" Type="http://schemas.openxmlformats.org/officeDocument/2006/relationships/image" Target="../media/image1.png"/><Relationship Id="rId1" Type="http://schemas.microsoft.com/office/2007/relationships/media" Target="../media/media49.wav"/><Relationship Id="rId2" Type="http://schemas.openxmlformats.org/officeDocument/2006/relationships/audio" Target="../media/media49.wa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5.xml"/><Relationship Id="rId5" Type="http://schemas.openxmlformats.org/officeDocument/2006/relationships/image" Target="../media/image1.png"/><Relationship Id="rId1" Type="http://schemas.microsoft.com/office/2007/relationships/media" Target="../media/media5.wav"/><Relationship Id="rId2" Type="http://schemas.openxmlformats.org/officeDocument/2006/relationships/audio" Target="../media/media5.wav"/></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50.xml"/><Relationship Id="rId5" Type="http://schemas.openxmlformats.org/officeDocument/2006/relationships/image" Target="../media/image37.jpeg"/><Relationship Id="rId6" Type="http://schemas.openxmlformats.org/officeDocument/2006/relationships/image" Target="../media/image1.png"/><Relationship Id="rId1" Type="http://schemas.microsoft.com/office/2007/relationships/media" Target="../media/media50.wav"/><Relationship Id="rId2" Type="http://schemas.openxmlformats.org/officeDocument/2006/relationships/audio" Target="../media/media50.wav"/></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51.xml"/><Relationship Id="rId5" Type="http://schemas.openxmlformats.org/officeDocument/2006/relationships/image" Target="../media/image38.jpeg"/><Relationship Id="rId6" Type="http://schemas.openxmlformats.org/officeDocument/2006/relationships/image" Target="../media/image1.png"/><Relationship Id="rId1" Type="http://schemas.microsoft.com/office/2007/relationships/media" Target="../media/media51.wav"/><Relationship Id="rId2" Type="http://schemas.openxmlformats.org/officeDocument/2006/relationships/audio" Target="../media/media51.wav"/></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52.xml"/><Relationship Id="rId5" Type="http://schemas.openxmlformats.org/officeDocument/2006/relationships/image" Target="../media/image38.jpeg"/><Relationship Id="rId6" Type="http://schemas.openxmlformats.org/officeDocument/2006/relationships/image" Target="../media/image1.png"/><Relationship Id="rId1" Type="http://schemas.microsoft.com/office/2007/relationships/media" Target="../media/media52.wav"/><Relationship Id="rId2" Type="http://schemas.openxmlformats.org/officeDocument/2006/relationships/audio" Target="../media/media52.wav"/></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53.xml"/><Relationship Id="rId5" Type="http://schemas.openxmlformats.org/officeDocument/2006/relationships/image" Target="../media/image1.png"/><Relationship Id="rId1" Type="http://schemas.microsoft.com/office/2007/relationships/media" Target="../media/media53.wav"/><Relationship Id="rId2" Type="http://schemas.openxmlformats.org/officeDocument/2006/relationships/audio" Target="../media/media53.wav"/></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54.xml"/><Relationship Id="rId5" Type="http://schemas.openxmlformats.org/officeDocument/2006/relationships/image" Target="../media/image1.png"/><Relationship Id="rId1" Type="http://schemas.microsoft.com/office/2007/relationships/media" Target="../media/media54.wav"/><Relationship Id="rId2" Type="http://schemas.openxmlformats.org/officeDocument/2006/relationships/audio" Target="../media/media54.wav"/></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55.xml"/><Relationship Id="rId5" Type="http://schemas.openxmlformats.org/officeDocument/2006/relationships/image" Target="../media/image39.jpeg"/><Relationship Id="rId6" Type="http://schemas.openxmlformats.org/officeDocument/2006/relationships/image" Target="../media/image1.png"/><Relationship Id="rId1" Type="http://schemas.microsoft.com/office/2007/relationships/media" Target="../media/media55.wav"/><Relationship Id="rId2" Type="http://schemas.openxmlformats.org/officeDocument/2006/relationships/audio" Target="../media/media55.wav"/></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56.xml"/><Relationship Id="rId5" Type="http://schemas.openxmlformats.org/officeDocument/2006/relationships/image" Target="../media/image1.png"/><Relationship Id="rId1" Type="http://schemas.microsoft.com/office/2007/relationships/media" Target="../media/media56.wav"/><Relationship Id="rId2" Type="http://schemas.openxmlformats.org/officeDocument/2006/relationships/audio" Target="../media/media56.wav"/></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6.xml"/><Relationship Id="rId5" Type="http://schemas.openxmlformats.org/officeDocument/2006/relationships/image" Target="../media/image1.png"/><Relationship Id="rId1" Type="http://schemas.microsoft.com/office/2007/relationships/media" Target="../media/media6.wav"/><Relationship Id="rId2" Type="http://schemas.openxmlformats.org/officeDocument/2006/relationships/audio" Target="../media/media6.wav"/></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7.xml"/><Relationship Id="rId5" Type="http://schemas.openxmlformats.org/officeDocument/2006/relationships/image" Target="../media/image1.png"/><Relationship Id="rId1" Type="http://schemas.microsoft.com/office/2007/relationships/media" Target="../media/media7.wav"/><Relationship Id="rId2" Type="http://schemas.openxmlformats.org/officeDocument/2006/relationships/audio" Target="../media/media7.wav"/></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8.xml"/><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png"/><Relationship Id="rId1" Type="http://schemas.microsoft.com/office/2007/relationships/media" Target="../media/media8.wav"/><Relationship Id="rId2" Type="http://schemas.openxmlformats.org/officeDocument/2006/relationships/audio" Target="../media/media8.wav"/></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9.xml"/><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5.jpeg"/><Relationship Id="rId8" Type="http://schemas.openxmlformats.org/officeDocument/2006/relationships/image" Target="../media/image1.png"/><Relationship Id="rId1" Type="http://schemas.microsoft.com/office/2007/relationships/media" Target="../media/media9.wav"/><Relationship Id="rId2" Type="http://schemas.openxmlformats.org/officeDocument/2006/relationships/audio" Target="../media/media9.wav"/></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02499"/>
        </a:solidFill>
        <a:effectLst/>
      </p:bgPr>
    </p:bg>
    <p:spTree>
      <p:nvGrpSpPr>
        <p:cNvPr id="1" name=""/>
        <p:cNvGrpSpPr/>
        <p:nvPr/>
      </p:nvGrpSpPr>
      <p:grpSpPr>
        <a:xfrm>
          <a:off x="0" y="0"/>
          <a:ext cx="0" cy="0"/>
          <a:chOff x="0" y="0"/>
          <a:chExt cx="0" cy="0"/>
        </a:xfrm>
      </p:grpSpPr>
      <p:sp>
        <p:nvSpPr>
          <p:cNvPr id="516098" name="Text Box 2"/>
          <p:cNvSpPr txBox="1">
            <a:spLocks noChangeArrowheads="1"/>
          </p:cNvSpPr>
          <p:nvPr/>
        </p:nvSpPr>
        <p:spPr bwMode="auto">
          <a:xfrm>
            <a:off x="457200" y="381000"/>
            <a:ext cx="6596063"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457200" indent="-457200">
              <a:defRPr sz="2400">
                <a:solidFill>
                  <a:schemeClr val="tx1"/>
                </a:solidFill>
                <a:latin typeface="Times" charset="0"/>
                <a:ea typeface="ＭＳ Ｐゴシック" charset="0"/>
              </a:defRPr>
            </a:lvl1pPr>
            <a:lvl2pPr marL="914400" indent="-457200">
              <a:defRPr sz="2400">
                <a:solidFill>
                  <a:schemeClr val="tx1"/>
                </a:solidFill>
                <a:latin typeface="Times" charset="0"/>
                <a:ea typeface="ＭＳ Ｐゴシック" charset="0"/>
              </a:defRPr>
            </a:lvl2pPr>
            <a:lvl3pPr marL="1371600" indent="-457200">
              <a:defRPr sz="2400">
                <a:solidFill>
                  <a:schemeClr val="tx1"/>
                </a:solidFill>
                <a:latin typeface="Times" charset="0"/>
                <a:ea typeface="ＭＳ Ｐゴシック" charset="0"/>
              </a:defRPr>
            </a:lvl3pPr>
            <a:lvl4pPr marL="1828800" indent="-457200">
              <a:defRPr sz="2400">
                <a:solidFill>
                  <a:schemeClr val="tx1"/>
                </a:solidFill>
                <a:latin typeface="Times" charset="0"/>
                <a:ea typeface="ＭＳ Ｐゴシック" charset="0"/>
              </a:defRPr>
            </a:lvl4pPr>
            <a:lvl5pPr marL="2286000" indent="-457200">
              <a:defRPr sz="2400">
                <a:solidFill>
                  <a:schemeClr val="tx1"/>
                </a:solidFill>
                <a:latin typeface="Times" charset="0"/>
                <a:ea typeface="ＭＳ Ｐゴシック" charset="0"/>
              </a:defRPr>
            </a:lvl5pPr>
            <a:lvl6pPr marL="2743200" indent="-457200" eaLnBrk="0" fontAlgn="base" hangingPunct="0">
              <a:spcBef>
                <a:spcPct val="0"/>
              </a:spcBef>
              <a:spcAft>
                <a:spcPct val="0"/>
              </a:spcAft>
              <a:defRPr sz="2400">
                <a:solidFill>
                  <a:schemeClr val="tx1"/>
                </a:solidFill>
                <a:latin typeface="Times" charset="0"/>
                <a:ea typeface="ＭＳ Ｐゴシック" charset="0"/>
              </a:defRPr>
            </a:lvl6pPr>
            <a:lvl7pPr marL="3200400" indent="-457200" eaLnBrk="0" fontAlgn="base" hangingPunct="0">
              <a:spcBef>
                <a:spcPct val="0"/>
              </a:spcBef>
              <a:spcAft>
                <a:spcPct val="0"/>
              </a:spcAft>
              <a:defRPr sz="2400">
                <a:solidFill>
                  <a:schemeClr val="tx1"/>
                </a:solidFill>
                <a:latin typeface="Times" charset="0"/>
                <a:ea typeface="ＭＳ Ｐゴシック" charset="0"/>
              </a:defRPr>
            </a:lvl7pPr>
            <a:lvl8pPr marL="3657600" indent="-457200" eaLnBrk="0" fontAlgn="base" hangingPunct="0">
              <a:spcBef>
                <a:spcPct val="0"/>
              </a:spcBef>
              <a:spcAft>
                <a:spcPct val="0"/>
              </a:spcAft>
              <a:defRPr sz="2400">
                <a:solidFill>
                  <a:schemeClr val="tx1"/>
                </a:solidFill>
                <a:latin typeface="Times" charset="0"/>
                <a:ea typeface="ＭＳ Ｐゴシック" charset="0"/>
              </a:defRPr>
            </a:lvl8pPr>
            <a:lvl9pPr marL="4114800" indent="-4572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sz="2800" dirty="0" smtClean="0">
                <a:solidFill>
                  <a:schemeClr val="bg1"/>
                </a:solidFill>
                <a:cs typeface="+mn-cs"/>
              </a:rPr>
              <a:t>Lecture 26: Resource issues on a finite Earth</a:t>
            </a:r>
          </a:p>
          <a:p>
            <a:pPr>
              <a:buFont typeface="Times" charset="0"/>
              <a:buNone/>
              <a:defRPr/>
            </a:pPr>
            <a:endParaRPr lang="en-US" sz="2800" dirty="0" smtClean="0">
              <a:solidFill>
                <a:schemeClr val="bg1"/>
              </a:solidFill>
              <a:cs typeface="+mn-cs"/>
            </a:endParaRPr>
          </a:p>
        </p:txBody>
      </p:sp>
      <p:pic>
        <p:nvPicPr>
          <p:cNvPr id="2" name="Sound 1">
            <a:hlinkClick r:id="" action="ppaction://media"/>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178800" y="58928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Box 2"/>
          <p:cNvSpPr txBox="1">
            <a:spLocks noChangeArrowheads="1"/>
          </p:cNvSpPr>
          <p:nvPr/>
        </p:nvSpPr>
        <p:spPr bwMode="auto">
          <a:xfrm>
            <a:off x="1066800" y="3352800"/>
            <a:ext cx="65551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i="1" dirty="0">
                <a:solidFill>
                  <a:srgbClr val="FFC86B"/>
                </a:solidFill>
              </a:rPr>
              <a:t>Sound should accompany this presentation.  </a:t>
            </a:r>
          </a:p>
          <a:p>
            <a:r>
              <a:rPr lang="en-US" i="1" dirty="0">
                <a:solidFill>
                  <a:srgbClr val="FFC86B"/>
                </a:solidFill>
              </a:rPr>
              <a:t>If you’re not hearing a voice-over in “play” mode,</a:t>
            </a:r>
          </a:p>
          <a:p>
            <a:r>
              <a:rPr lang="en-US" i="1" dirty="0">
                <a:solidFill>
                  <a:srgbClr val="FFC86B"/>
                </a:solidFill>
              </a:rPr>
              <a:t>make sure the volume is turned up on the speakers </a:t>
            </a:r>
          </a:p>
          <a:p>
            <a:r>
              <a:rPr lang="en-US" i="1" dirty="0">
                <a:solidFill>
                  <a:srgbClr val="FFC86B"/>
                </a:solidFill>
              </a:rPr>
              <a:t>of your device</a:t>
            </a:r>
            <a:r>
              <a:rPr lang="en-US" i="1" dirty="0" smtClean="0">
                <a:solidFill>
                  <a:srgbClr val="FFC86B"/>
                </a:solidFill>
              </a:rPr>
              <a:t>.  If all else fails, there should be text</a:t>
            </a:r>
          </a:p>
          <a:p>
            <a:r>
              <a:rPr lang="en-US" i="1" dirty="0" smtClean="0">
                <a:solidFill>
                  <a:srgbClr val="FFC86B"/>
                </a:solidFill>
              </a:rPr>
              <a:t>in a part of your screen below this window.</a:t>
            </a:r>
            <a:endParaRPr lang="en-US" i="1" dirty="0">
              <a:solidFill>
                <a:srgbClr val="FFC86B"/>
              </a:solidFill>
            </a:endParaRPr>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cSld>
  <p:clrMapOvr>
    <a:masterClrMapping/>
  </p:clrMapOvr>
  <p:transition xmlns:p14="http://schemas.microsoft.com/office/powerpoint/2010/main" spd="slow" advTm="17349"/>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2770" name="Picture 7" descr="Screen shot 2012-11-29 a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76200"/>
            <a:ext cx="8839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8" descr="Screen shot 2012-11-29 a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332538"/>
            <a:ext cx="914400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9" descr="PetroleumGiantsTime&amp;DepthFig02S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600" y="449263"/>
            <a:ext cx="9042400" cy="597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Freeform 3"/>
          <p:cNvSpPr>
            <a:spLocks/>
          </p:cNvSpPr>
          <p:nvPr/>
        </p:nvSpPr>
        <p:spPr bwMode="auto">
          <a:xfrm>
            <a:off x="4787900" y="2971800"/>
            <a:ext cx="3302000" cy="2959100"/>
          </a:xfrm>
          <a:custGeom>
            <a:avLst/>
            <a:gdLst>
              <a:gd name="T0" fmla="*/ 114300 w 3302000"/>
              <a:gd name="T1" fmla="*/ 584200 h 2959100"/>
              <a:gd name="T2" fmla="*/ 1143000 w 3302000"/>
              <a:gd name="T3" fmla="*/ 1104900 h 2959100"/>
              <a:gd name="T4" fmla="*/ 2565400 w 3302000"/>
              <a:gd name="T5" fmla="*/ 1778000 h 2959100"/>
              <a:gd name="T6" fmla="*/ 3162300 w 3302000"/>
              <a:gd name="T7" fmla="*/ 2959100 h 2959100"/>
              <a:gd name="T8" fmla="*/ 3302000 w 3302000"/>
              <a:gd name="T9" fmla="*/ 2781300 h 2959100"/>
              <a:gd name="T10" fmla="*/ 3302000 w 3302000"/>
              <a:gd name="T11" fmla="*/ 1473200 h 2959100"/>
              <a:gd name="T12" fmla="*/ 3289300 w 3302000"/>
              <a:gd name="T13" fmla="*/ 0 h 2959100"/>
              <a:gd name="T14" fmla="*/ 0 w 3302000"/>
              <a:gd name="T15" fmla="*/ 495300 h 29591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02000" h="2959100">
                <a:moveTo>
                  <a:pt x="114300" y="584200"/>
                </a:moveTo>
                <a:lnTo>
                  <a:pt x="1143000" y="1104900"/>
                </a:lnTo>
                <a:lnTo>
                  <a:pt x="2565400" y="1778000"/>
                </a:lnTo>
                <a:lnTo>
                  <a:pt x="3162300" y="2959100"/>
                </a:lnTo>
                <a:lnTo>
                  <a:pt x="3302000" y="2781300"/>
                </a:lnTo>
                <a:lnTo>
                  <a:pt x="3302000" y="1473200"/>
                </a:lnTo>
                <a:lnTo>
                  <a:pt x="3289300" y="0"/>
                </a:lnTo>
                <a:lnTo>
                  <a:pt x="0" y="495300"/>
                </a:lnTo>
              </a:path>
            </a:pathLst>
          </a:custGeom>
          <a:solidFill>
            <a:srgbClr val="FF0000">
              <a:alpha val="38823"/>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pic>
        <p:nvPicPr>
          <p:cNvPr id="2" name="Sound 1">
            <a:hlinkClick r:id="" action="ppaction://media"/>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178800" y="58928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Tree>
  </p:cSld>
  <p:clrMapOvr>
    <a:masterClrMapping/>
  </p:clrMapOvr>
  <p:transition xmlns:p14="http://schemas.microsoft.com/office/powerpoint/2010/main" spd="slow" advTm="7660"/>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4818" name="Picture 7" descr="Screen shot 2012-11-29 a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76200"/>
            <a:ext cx="8839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8" descr="Screen shot 2012-11-29 a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332538"/>
            <a:ext cx="914400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9" descr="PetroleumGiantsTime&amp;DepthFig02S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600" y="449263"/>
            <a:ext cx="9042400" cy="597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Freeform 2"/>
          <p:cNvSpPr>
            <a:spLocks/>
          </p:cNvSpPr>
          <p:nvPr/>
        </p:nvSpPr>
        <p:spPr bwMode="auto">
          <a:xfrm>
            <a:off x="7200900" y="4406900"/>
            <a:ext cx="889000" cy="1536700"/>
          </a:xfrm>
          <a:custGeom>
            <a:avLst/>
            <a:gdLst>
              <a:gd name="T0" fmla="*/ 749300 w 889000"/>
              <a:gd name="T1" fmla="*/ 1536700 h 1536700"/>
              <a:gd name="T2" fmla="*/ 469900 w 889000"/>
              <a:gd name="T3" fmla="*/ 990600 h 1536700"/>
              <a:gd name="T4" fmla="*/ 152400 w 889000"/>
              <a:gd name="T5" fmla="*/ 317500 h 1536700"/>
              <a:gd name="T6" fmla="*/ 0 w 889000"/>
              <a:gd name="T7" fmla="*/ 0 h 1536700"/>
              <a:gd name="T8" fmla="*/ 889000 w 889000"/>
              <a:gd name="T9" fmla="*/ 50800 h 1536700"/>
              <a:gd name="T10" fmla="*/ 889000 w 889000"/>
              <a:gd name="T11" fmla="*/ 1358900 h 1536700"/>
              <a:gd name="T12" fmla="*/ 749300 w 889000"/>
              <a:gd name="T13" fmla="*/ 1536700 h 15367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89000" h="1536700">
                <a:moveTo>
                  <a:pt x="749300" y="1536700"/>
                </a:moveTo>
                <a:lnTo>
                  <a:pt x="469900" y="990600"/>
                </a:lnTo>
                <a:lnTo>
                  <a:pt x="152400" y="317500"/>
                </a:lnTo>
                <a:lnTo>
                  <a:pt x="0" y="0"/>
                </a:lnTo>
                <a:lnTo>
                  <a:pt x="889000" y="50800"/>
                </a:lnTo>
                <a:lnTo>
                  <a:pt x="889000" y="1358900"/>
                </a:lnTo>
                <a:lnTo>
                  <a:pt x="749300" y="1536700"/>
                </a:lnTo>
                <a:close/>
              </a:path>
            </a:pathLst>
          </a:custGeom>
          <a:solidFill>
            <a:srgbClr val="FF0000">
              <a:alpha val="4117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pic>
        <p:nvPicPr>
          <p:cNvPr id="2" name="Sound 1">
            <a:hlinkClick r:id="" action="ppaction://media"/>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178800" y="58928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Tree>
  </p:cSld>
  <p:clrMapOvr>
    <a:masterClrMapping/>
  </p:clrMapOvr>
  <p:transition xmlns:p14="http://schemas.microsoft.com/office/powerpoint/2010/main" spd="slow" advTm="30308"/>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6866" name="Picture 7" descr="Screen shot 2012-11-29 a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76200"/>
            <a:ext cx="8839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8" descr="Screen shot 2012-11-29 a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332538"/>
            <a:ext cx="914400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9" descr="PetroleumGiantsTime&amp;DepthFig02S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600" y="449263"/>
            <a:ext cx="9042400" cy="597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Right Triangle 1"/>
          <p:cNvSpPr>
            <a:spLocks noChangeArrowheads="1"/>
          </p:cNvSpPr>
          <p:nvPr/>
        </p:nvSpPr>
        <p:spPr bwMode="auto">
          <a:xfrm flipH="1" flipV="1">
            <a:off x="6934200" y="1524000"/>
            <a:ext cx="1066800" cy="533400"/>
          </a:xfrm>
          <a:prstGeom prst="rtTriangle">
            <a:avLst/>
          </a:prstGeom>
          <a:solidFill>
            <a:srgbClr val="FF0000"/>
          </a:solidFill>
          <a:ln w="9525">
            <a:solidFill>
              <a:srgbClr val="FF0000"/>
            </a:solidFill>
            <a:round/>
            <a:headEnd/>
            <a:tailEnd/>
          </a:ln>
        </p:spPr>
        <p:txBody>
          <a:bodyPr/>
          <a:lstStyle/>
          <a:p>
            <a:endParaRPr lang="en-US">
              <a:solidFill>
                <a:srgbClr val="000000"/>
              </a:solidFill>
            </a:endParaRPr>
          </a:p>
        </p:txBody>
      </p:sp>
      <p:sp>
        <p:nvSpPr>
          <p:cNvPr id="36870" name="Right Triangle 5"/>
          <p:cNvSpPr>
            <a:spLocks noChangeArrowheads="1"/>
          </p:cNvSpPr>
          <p:nvPr/>
        </p:nvSpPr>
        <p:spPr bwMode="auto">
          <a:xfrm flipH="1" flipV="1">
            <a:off x="7315200" y="1524000"/>
            <a:ext cx="838200" cy="762000"/>
          </a:xfrm>
          <a:prstGeom prst="rtTriangle">
            <a:avLst/>
          </a:prstGeom>
          <a:solidFill>
            <a:srgbClr val="FF0000"/>
          </a:solidFill>
          <a:ln w="9525">
            <a:solidFill>
              <a:srgbClr val="FF0000"/>
            </a:solidFill>
            <a:round/>
            <a:headEnd/>
            <a:tailEnd/>
          </a:ln>
        </p:spPr>
        <p:txBody>
          <a:bodyPr/>
          <a:lstStyle/>
          <a:p>
            <a:endParaRPr lang="en-US">
              <a:solidFill>
                <a:srgbClr val="000000"/>
              </a:solidFill>
            </a:endParaRPr>
          </a:p>
        </p:txBody>
      </p:sp>
      <p:pic>
        <p:nvPicPr>
          <p:cNvPr id="2" name="Sound 1">
            <a:hlinkClick r:id="" action="ppaction://media"/>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178800" y="58928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Tree>
  </p:cSld>
  <p:clrMapOvr>
    <a:masterClrMapping/>
  </p:clrMapOvr>
  <p:transition xmlns:p14="http://schemas.microsoft.com/office/powerpoint/2010/main" spd="slow" advTm="1222"/>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8914" name="Picture 2" descr="Screen shot 2012-11-29 a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76200"/>
            <a:ext cx="8839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3" descr="Screen shot 2012-11-29 a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332538"/>
            <a:ext cx="914400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4" descr="PetroleumGiantsTime&amp;DepthFig02S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600" y="449263"/>
            <a:ext cx="7975600" cy="527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05" name="Line 5"/>
          <p:cNvSpPr>
            <a:spLocks noChangeShapeType="1"/>
          </p:cNvSpPr>
          <p:nvPr/>
        </p:nvSpPr>
        <p:spPr bwMode="auto">
          <a:xfrm flipV="1">
            <a:off x="8458200" y="4203700"/>
            <a:ext cx="0" cy="914400"/>
          </a:xfrm>
          <a:prstGeom prst="line">
            <a:avLst/>
          </a:prstGeom>
          <a:noFill/>
          <a:ln w="50800">
            <a:solidFill>
              <a:schemeClr val="tx1"/>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63206" name="Text Box 6"/>
          <p:cNvSpPr txBox="1">
            <a:spLocks noChangeArrowheads="1"/>
          </p:cNvSpPr>
          <p:nvPr/>
        </p:nvSpPr>
        <p:spPr bwMode="auto">
          <a:xfrm rot="-5400000">
            <a:off x="6956425" y="2492375"/>
            <a:ext cx="3003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i="1">
                <a:cs typeface="+mn-cs"/>
              </a:rPr>
              <a:t>Increasing desperation</a:t>
            </a:r>
            <a:endParaRPr lang="en-US">
              <a:cs typeface="+mn-cs"/>
            </a:endParaRPr>
          </a:p>
        </p:txBody>
      </p:sp>
      <p:sp>
        <p:nvSpPr>
          <p:cNvPr id="38919" name="Rectangle 1"/>
          <p:cNvSpPr>
            <a:spLocks noChangeArrowheads="1"/>
          </p:cNvSpPr>
          <p:nvPr/>
        </p:nvSpPr>
        <p:spPr bwMode="auto">
          <a:xfrm>
            <a:off x="8229600" y="1219200"/>
            <a:ext cx="609600" cy="4038600"/>
          </a:xfrm>
          <a:prstGeom prst="rect">
            <a:avLst/>
          </a:prstGeom>
          <a:solidFill>
            <a:srgbClr val="FF0000">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pic>
        <p:nvPicPr>
          <p:cNvPr id="2" name="Sound 1">
            <a:hlinkClick r:id="" action="ppaction://media"/>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178800" y="58928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Tree>
  </p:cSld>
  <p:clrMapOvr>
    <a:masterClrMapping/>
  </p:clrMapOvr>
  <p:transition xmlns:p14="http://schemas.microsoft.com/office/powerpoint/2010/main" spd="slow" advTm="26504"/>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62" name="Picture 2" descr="Screen shot 2012-11-29 a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76200"/>
            <a:ext cx="8839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3" descr="Screen shot 2012-11-29 a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332538"/>
            <a:ext cx="914400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4" descr="PetroleumGiantsTime&amp;DepthFig02S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600" y="449263"/>
            <a:ext cx="7975600" cy="527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05" name="Line 5"/>
          <p:cNvSpPr>
            <a:spLocks noChangeShapeType="1"/>
          </p:cNvSpPr>
          <p:nvPr/>
        </p:nvSpPr>
        <p:spPr bwMode="auto">
          <a:xfrm flipV="1">
            <a:off x="8458200" y="4203700"/>
            <a:ext cx="0" cy="914400"/>
          </a:xfrm>
          <a:prstGeom prst="line">
            <a:avLst/>
          </a:prstGeom>
          <a:noFill/>
          <a:ln w="50800">
            <a:solidFill>
              <a:schemeClr val="tx1"/>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63206" name="Text Box 6"/>
          <p:cNvSpPr txBox="1">
            <a:spLocks noChangeArrowheads="1"/>
          </p:cNvSpPr>
          <p:nvPr/>
        </p:nvSpPr>
        <p:spPr bwMode="auto">
          <a:xfrm rot="-5400000">
            <a:off x="6956425" y="2492375"/>
            <a:ext cx="3003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i="1">
                <a:cs typeface="+mn-cs"/>
              </a:rPr>
              <a:t>Increasing desperation</a:t>
            </a:r>
            <a:endParaRPr lang="en-US">
              <a:cs typeface="+mn-cs"/>
            </a:endParaRPr>
          </a:p>
        </p:txBody>
      </p:sp>
      <p:sp>
        <p:nvSpPr>
          <p:cNvPr id="40967" name="Rectangle 1"/>
          <p:cNvSpPr>
            <a:spLocks noChangeArrowheads="1"/>
          </p:cNvSpPr>
          <p:nvPr/>
        </p:nvSpPr>
        <p:spPr bwMode="auto">
          <a:xfrm>
            <a:off x="7027863" y="1371600"/>
            <a:ext cx="219075" cy="4191000"/>
          </a:xfrm>
          <a:prstGeom prst="rect">
            <a:avLst/>
          </a:prstGeom>
          <a:solidFill>
            <a:srgbClr val="FF0000">
              <a:alpha val="25098"/>
            </a:srgbClr>
          </a:solidFill>
          <a:ln w="9525">
            <a:solidFill>
              <a:srgbClr val="FF0000">
                <a:alpha val="9019"/>
              </a:srgbClr>
            </a:solidFill>
            <a:round/>
            <a:headEnd/>
            <a:tailEnd/>
          </a:ln>
        </p:spPr>
        <p:txBody>
          <a:bodyPr/>
          <a:lstStyle/>
          <a:p>
            <a:endParaRPr lang="en-US">
              <a:solidFill>
                <a:srgbClr val="000000"/>
              </a:solidFill>
            </a:endParaRPr>
          </a:p>
        </p:txBody>
      </p:sp>
      <p:sp>
        <p:nvSpPr>
          <p:cNvPr id="40968" name="TextBox 2"/>
          <p:cNvSpPr txBox="1">
            <a:spLocks noChangeArrowheads="1"/>
          </p:cNvSpPr>
          <p:nvPr/>
        </p:nvSpPr>
        <p:spPr bwMode="auto">
          <a:xfrm>
            <a:off x="7086600" y="533400"/>
            <a:ext cx="1935163"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solidFill>
                  <a:srgbClr val="FF0000"/>
                </a:solidFill>
              </a:rPr>
              <a:t>Fracking </a:t>
            </a:r>
            <a:r>
              <a:rPr lang="mr-IN" sz="1400">
                <a:solidFill>
                  <a:srgbClr val="FF0000"/>
                </a:solidFill>
              </a:rPr>
              <a:t>–</a:t>
            </a:r>
            <a:r>
              <a:rPr lang="en-US" sz="1400">
                <a:solidFill>
                  <a:srgbClr val="FF0000"/>
                </a:solidFill>
              </a:rPr>
              <a:t> an expensive </a:t>
            </a:r>
          </a:p>
          <a:p>
            <a:r>
              <a:rPr lang="en-US" sz="1400">
                <a:solidFill>
                  <a:srgbClr val="FF0000"/>
                </a:solidFill>
              </a:rPr>
              <a:t>technology suggestive </a:t>
            </a:r>
          </a:p>
          <a:p>
            <a:r>
              <a:rPr lang="en-US" sz="1400">
                <a:solidFill>
                  <a:srgbClr val="FF0000"/>
                </a:solidFill>
              </a:rPr>
              <a:t>of desperation</a:t>
            </a:r>
          </a:p>
        </p:txBody>
      </p:sp>
      <p:cxnSp>
        <p:nvCxnSpPr>
          <p:cNvPr id="5" name="Straight Arrow Connector 4"/>
          <p:cNvCxnSpPr/>
          <p:nvPr/>
        </p:nvCxnSpPr>
        <p:spPr bwMode="auto">
          <a:xfrm flipH="1">
            <a:off x="7162800" y="1219200"/>
            <a:ext cx="152400" cy="304800"/>
          </a:xfrm>
          <a:prstGeom prst="straightConnector1">
            <a:avLst/>
          </a:prstGeom>
          <a:solidFill>
            <a:schemeClr val="accent1"/>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2" name="Sound 1">
            <a:hlinkClick r:id="" action="ppaction://media"/>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178800" y="58928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Tree>
  </p:cSld>
  <p:clrMapOvr>
    <a:masterClrMapping/>
  </p:clrMapOvr>
  <p:transition xmlns:p14="http://schemas.microsoft.com/office/powerpoint/2010/main" spd="slow" advTm="41200"/>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3010" name="Picture 1" descr="PGSGFrackingII0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und 1">
            <a:hlinkClick r:id="" action="ppaction://media"/>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78800" y="58928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cSld>
  <p:clrMapOvr>
    <a:masterClrMapping/>
  </p:clrMapOvr>
  <p:transition xmlns:p14="http://schemas.microsoft.com/office/powerpoint/2010/main" spd="slow" advTm="32254"/>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5058" name="Picture 1" descr="FrackingCost.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838200"/>
            <a:ext cx="9144000" cy="366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und 1">
            <a:hlinkClick r:id="" action="ppaction://media"/>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78800" y="58928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cSld>
  <p:clrMapOvr>
    <a:masterClrMapping/>
  </p:clrMapOvr>
  <p:transition xmlns:p14="http://schemas.microsoft.com/office/powerpoint/2010/main" spd="slow" advTm="12747"/>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7106" name="Picture 1" descr="FrackingCost.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153400" y="-25400"/>
            <a:ext cx="16733838"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Rectangle 8"/>
          <p:cNvSpPr>
            <a:spLocks noChangeArrowheads="1"/>
          </p:cNvSpPr>
          <p:nvPr/>
        </p:nvSpPr>
        <p:spPr bwMode="auto">
          <a:xfrm>
            <a:off x="-1219200" y="-152400"/>
            <a:ext cx="10388600" cy="16002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47108" name="Rectangle 8"/>
          <p:cNvSpPr>
            <a:spLocks noChangeArrowheads="1"/>
          </p:cNvSpPr>
          <p:nvPr/>
        </p:nvSpPr>
        <p:spPr bwMode="auto">
          <a:xfrm>
            <a:off x="-2133600" y="762000"/>
            <a:ext cx="2514600" cy="61722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47109" name="Rectangle 4"/>
          <p:cNvSpPr>
            <a:spLocks noChangeArrowheads="1"/>
          </p:cNvSpPr>
          <p:nvPr/>
        </p:nvSpPr>
        <p:spPr bwMode="auto">
          <a:xfrm>
            <a:off x="2743200" y="2590800"/>
            <a:ext cx="3276600" cy="381000"/>
          </a:xfrm>
          <a:prstGeom prst="rect">
            <a:avLst/>
          </a:prstGeom>
          <a:solidFill>
            <a:srgbClr val="FF0000">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47110" name="Rectangle 5"/>
          <p:cNvSpPr>
            <a:spLocks noChangeArrowheads="1"/>
          </p:cNvSpPr>
          <p:nvPr/>
        </p:nvSpPr>
        <p:spPr bwMode="auto">
          <a:xfrm>
            <a:off x="6705600" y="3886200"/>
            <a:ext cx="1447800" cy="381000"/>
          </a:xfrm>
          <a:prstGeom prst="rect">
            <a:avLst/>
          </a:prstGeom>
          <a:solidFill>
            <a:srgbClr val="FF0000">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47111" name="Rectangle 6"/>
          <p:cNvSpPr>
            <a:spLocks noChangeArrowheads="1"/>
          </p:cNvSpPr>
          <p:nvPr/>
        </p:nvSpPr>
        <p:spPr bwMode="auto">
          <a:xfrm>
            <a:off x="990600" y="4267200"/>
            <a:ext cx="1447800" cy="381000"/>
          </a:xfrm>
          <a:prstGeom prst="rect">
            <a:avLst/>
          </a:prstGeom>
          <a:solidFill>
            <a:srgbClr val="FF0000">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47112" name="Rectangle 7"/>
          <p:cNvSpPr>
            <a:spLocks noChangeArrowheads="1"/>
          </p:cNvSpPr>
          <p:nvPr/>
        </p:nvSpPr>
        <p:spPr bwMode="auto">
          <a:xfrm>
            <a:off x="2286000" y="5613400"/>
            <a:ext cx="2222500" cy="381000"/>
          </a:xfrm>
          <a:prstGeom prst="rect">
            <a:avLst/>
          </a:prstGeom>
          <a:solidFill>
            <a:srgbClr val="FF0000">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pic>
        <p:nvPicPr>
          <p:cNvPr id="2" name="Sound 1">
            <a:hlinkClick r:id="" action="ppaction://media"/>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78800" y="58928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cSld>
  <p:clrMapOvr>
    <a:masterClrMapping/>
  </p:clrMapOvr>
  <p:transition xmlns:p14="http://schemas.microsoft.com/office/powerpoint/2010/main" spd="slow" advTm="14256"/>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9154" name="Picture 7" descr="Screen shot 2012-11-29 a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76200"/>
            <a:ext cx="8839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Picture 8" descr="Screen shot 2012-11-29 a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6332538"/>
            <a:ext cx="914400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9" descr="PetroleumGiantsTime&amp;DepthFig02S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5200" y="449263"/>
            <a:ext cx="9042400" cy="597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Freeform 2"/>
          <p:cNvSpPr>
            <a:spLocks/>
          </p:cNvSpPr>
          <p:nvPr/>
        </p:nvSpPr>
        <p:spPr bwMode="auto">
          <a:xfrm>
            <a:off x="6134100" y="4406900"/>
            <a:ext cx="876300" cy="1536700"/>
          </a:xfrm>
          <a:custGeom>
            <a:avLst/>
            <a:gdLst>
              <a:gd name="T0" fmla="*/ 697286 w 889000"/>
              <a:gd name="T1" fmla="*/ 1536700 h 1536700"/>
              <a:gd name="T2" fmla="*/ 437282 w 889000"/>
              <a:gd name="T3" fmla="*/ 990600 h 1536700"/>
              <a:gd name="T4" fmla="*/ 141822 w 889000"/>
              <a:gd name="T5" fmla="*/ 317500 h 1536700"/>
              <a:gd name="T6" fmla="*/ 0 w 889000"/>
              <a:gd name="T7" fmla="*/ 0 h 1536700"/>
              <a:gd name="T8" fmla="*/ 827288 w 889000"/>
              <a:gd name="T9" fmla="*/ 50800 h 1536700"/>
              <a:gd name="T10" fmla="*/ 827288 w 889000"/>
              <a:gd name="T11" fmla="*/ 1358900 h 1536700"/>
              <a:gd name="T12" fmla="*/ 697286 w 889000"/>
              <a:gd name="T13" fmla="*/ 1536700 h 15367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89000" h="1536700">
                <a:moveTo>
                  <a:pt x="749300" y="1536700"/>
                </a:moveTo>
                <a:lnTo>
                  <a:pt x="469900" y="990600"/>
                </a:lnTo>
                <a:lnTo>
                  <a:pt x="152400" y="317500"/>
                </a:lnTo>
                <a:lnTo>
                  <a:pt x="0" y="0"/>
                </a:lnTo>
                <a:lnTo>
                  <a:pt x="889000" y="50800"/>
                </a:lnTo>
                <a:lnTo>
                  <a:pt x="889000" y="1358900"/>
                </a:lnTo>
                <a:lnTo>
                  <a:pt x="749300" y="1536700"/>
                </a:lnTo>
                <a:close/>
              </a:path>
            </a:pathLst>
          </a:custGeom>
          <a:solidFill>
            <a:srgbClr val="FF0000">
              <a:alpha val="4117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 name="Line 5"/>
          <p:cNvSpPr>
            <a:spLocks noChangeShapeType="1"/>
          </p:cNvSpPr>
          <p:nvPr/>
        </p:nvSpPr>
        <p:spPr bwMode="auto">
          <a:xfrm flipV="1">
            <a:off x="8534400" y="4800600"/>
            <a:ext cx="0" cy="914400"/>
          </a:xfrm>
          <a:prstGeom prst="line">
            <a:avLst/>
          </a:prstGeom>
          <a:noFill/>
          <a:ln w="50800">
            <a:solidFill>
              <a:schemeClr val="tx1"/>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 name="Text Box 6"/>
          <p:cNvSpPr txBox="1">
            <a:spLocks noChangeArrowheads="1"/>
          </p:cNvSpPr>
          <p:nvPr/>
        </p:nvSpPr>
        <p:spPr bwMode="auto">
          <a:xfrm rot="16200000">
            <a:off x="7032625" y="3089275"/>
            <a:ext cx="3003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i="1">
                <a:cs typeface="+mn-cs"/>
              </a:rPr>
              <a:t>Increasing desperation</a:t>
            </a:r>
            <a:endParaRPr lang="en-US">
              <a:cs typeface="+mn-cs"/>
            </a:endParaRPr>
          </a:p>
        </p:txBody>
      </p:sp>
      <p:sp>
        <p:nvSpPr>
          <p:cNvPr id="49160" name="Rectangle 1"/>
          <p:cNvSpPr>
            <a:spLocks noChangeArrowheads="1"/>
          </p:cNvSpPr>
          <p:nvPr/>
        </p:nvSpPr>
        <p:spPr bwMode="auto">
          <a:xfrm>
            <a:off x="6921500" y="1447800"/>
            <a:ext cx="241300" cy="4800600"/>
          </a:xfrm>
          <a:prstGeom prst="rect">
            <a:avLst/>
          </a:prstGeom>
          <a:solidFill>
            <a:srgbClr val="FF0000">
              <a:alpha val="25098"/>
            </a:srgbClr>
          </a:solidFill>
          <a:ln w="9525">
            <a:solidFill>
              <a:srgbClr val="FF0000">
                <a:alpha val="9019"/>
              </a:srgbClr>
            </a:solidFill>
            <a:round/>
            <a:headEnd/>
            <a:tailEnd/>
          </a:ln>
        </p:spPr>
        <p:txBody>
          <a:bodyPr/>
          <a:lstStyle/>
          <a:p>
            <a:endParaRPr lang="en-US">
              <a:solidFill>
                <a:srgbClr val="000000"/>
              </a:solidFill>
            </a:endParaRPr>
          </a:p>
        </p:txBody>
      </p:sp>
      <p:sp>
        <p:nvSpPr>
          <p:cNvPr id="49161" name="TextBox 2"/>
          <p:cNvSpPr txBox="1">
            <a:spLocks noChangeArrowheads="1"/>
          </p:cNvSpPr>
          <p:nvPr/>
        </p:nvSpPr>
        <p:spPr bwMode="auto">
          <a:xfrm>
            <a:off x="6980238" y="685800"/>
            <a:ext cx="1935162"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solidFill>
                  <a:srgbClr val="FF0000"/>
                </a:solidFill>
              </a:rPr>
              <a:t>Fracking </a:t>
            </a:r>
            <a:r>
              <a:rPr lang="mr-IN" sz="1400">
                <a:solidFill>
                  <a:srgbClr val="FF0000"/>
                </a:solidFill>
              </a:rPr>
              <a:t>–</a:t>
            </a:r>
            <a:r>
              <a:rPr lang="en-US" sz="1400">
                <a:solidFill>
                  <a:srgbClr val="FF0000"/>
                </a:solidFill>
              </a:rPr>
              <a:t> an expensive </a:t>
            </a:r>
          </a:p>
          <a:p>
            <a:r>
              <a:rPr lang="en-US" sz="1400">
                <a:solidFill>
                  <a:srgbClr val="FF0000"/>
                </a:solidFill>
              </a:rPr>
              <a:t>technology suggestive </a:t>
            </a:r>
          </a:p>
          <a:p>
            <a:r>
              <a:rPr lang="en-US" sz="1400">
                <a:solidFill>
                  <a:srgbClr val="FF0000"/>
                </a:solidFill>
              </a:rPr>
              <a:t>of desperation</a:t>
            </a:r>
          </a:p>
        </p:txBody>
      </p:sp>
      <p:cxnSp>
        <p:nvCxnSpPr>
          <p:cNvPr id="10" name="Straight Arrow Connector 9"/>
          <p:cNvCxnSpPr/>
          <p:nvPr/>
        </p:nvCxnSpPr>
        <p:spPr bwMode="auto">
          <a:xfrm flipH="1">
            <a:off x="7056438" y="1371600"/>
            <a:ext cx="152400" cy="304800"/>
          </a:xfrm>
          <a:prstGeom prst="straightConnector1">
            <a:avLst/>
          </a:prstGeom>
          <a:solidFill>
            <a:schemeClr val="accent1"/>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9163" name="TextBox 2"/>
          <p:cNvSpPr txBox="1">
            <a:spLocks noChangeArrowheads="1"/>
          </p:cNvSpPr>
          <p:nvPr/>
        </p:nvSpPr>
        <p:spPr bwMode="auto">
          <a:xfrm>
            <a:off x="4800600" y="5334000"/>
            <a:ext cx="200977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solidFill>
                  <a:srgbClr val="FF0000"/>
                </a:solidFill>
              </a:rPr>
              <a:t>Deeper drilling </a:t>
            </a:r>
            <a:r>
              <a:rPr lang="mr-IN" sz="1400">
                <a:solidFill>
                  <a:srgbClr val="FF0000"/>
                </a:solidFill>
              </a:rPr>
              <a:t>–</a:t>
            </a:r>
            <a:r>
              <a:rPr lang="en-US" sz="1400">
                <a:solidFill>
                  <a:srgbClr val="FF0000"/>
                </a:solidFill>
              </a:rPr>
              <a:t> an </a:t>
            </a:r>
          </a:p>
          <a:p>
            <a:r>
              <a:rPr lang="en-US" sz="1400">
                <a:solidFill>
                  <a:srgbClr val="FF0000"/>
                </a:solidFill>
              </a:rPr>
              <a:t>expensive  technology </a:t>
            </a:r>
          </a:p>
          <a:p>
            <a:r>
              <a:rPr lang="en-US" sz="1400">
                <a:solidFill>
                  <a:srgbClr val="FF0000"/>
                </a:solidFill>
              </a:rPr>
              <a:t>suggestive of desperation</a:t>
            </a:r>
          </a:p>
        </p:txBody>
      </p:sp>
      <p:cxnSp>
        <p:nvCxnSpPr>
          <p:cNvPr id="12" name="Straight Arrow Connector 11"/>
          <p:cNvCxnSpPr/>
          <p:nvPr/>
        </p:nvCxnSpPr>
        <p:spPr bwMode="auto">
          <a:xfrm flipV="1">
            <a:off x="6400800" y="5257800"/>
            <a:ext cx="228600" cy="152400"/>
          </a:xfrm>
          <a:prstGeom prst="straightConnector1">
            <a:avLst/>
          </a:prstGeom>
          <a:solidFill>
            <a:schemeClr val="accent1"/>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9165" name="Rectangle 15"/>
          <p:cNvSpPr>
            <a:spLocks noChangeArrowheads="1"/>
          </p:cNvSpPr>
          <p:nvPr/>
        </p:nvSpPr>
        <p:spPr bwMode="auto">
          <a:xfrm>
            <a:off x="8229600" y="1752600"/>
            <a:ext cx="609600" cy="4038600"/>
          </a:xfrm>
          <a:prstGeom prst="rect">
            <a:avLst/>
          </a:prstGeom>
          <a:solidFill>
            <a:srgbClr val="FF0000">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pic>
        <p:nvPicPr>
          <p:cNvPr id="2" name="Sound 1">
            <a:hlinkClick r:id="" action="ppaction://media"/>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178800" y="58928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Tree>
  </p:cSld>
  <p:clrMapOvr>
    <a:masterClrMapping/>
  </p:clrMapOvr>
  <p:transition xmlns:p14="http://schemas.microsoft.com/office/powerpoint/2010/main" spd="slow" advTm="11590"/>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02" name="Picture 1" descr="FrackingOldWells.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0"/>
            <a:ext cx="6686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und 1">
            <a:hlinkClick r:id="" action="ppaction://media"/>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78800" y="58928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cSld>
  <p:clrMapOvr>
    <a:masterClrMapping/>
  </p:clrMapOvr>
  <p:transition xmlns:p14="http://schemas.microsoft.com/office/powerpoint/2010/main" spd="slow" advTm="30785"/>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3" descr="1122-4600squar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Rectangle 4"/>
          <p:cNvSpPr>
            <a:spLocks noChangeArrowheads="1"/>
          </p:cNvSpPr>
          <p:nvPr/>
        </p:nvSpPr>
        <p:spPr bwMode="auto">
          <a:xfrm>
            <a:off x="2438400" y="0"/>
            <a:ext cx="2743200" cy="228600"/>
          </a:xfrm>
          <a:prstGeom prst="rect">
            <a:avLst/>
          </a:prstGeom>
          <a:solidFill>
            <a:srgbClr val="FFFFFF"/>
          </a:solidFill>
          <a:ln w="9525">
            <a:solidFill>
              <a:srgbClr val="FFFFFF"/>
            </a:solidFill>
            <a:round/>
            <a:headEnd/>
            <a:tailEnd/>
          </a:ln>
        </p:spPr>
        <p:txBody>
          <a:bodyPr/>
          <a:lstStyle/>
          <a:p>
            <a:endParaRPr lang="en-US">
              <a:solidFill>
                <a:srgbClr val="000000"/>
              </a:solidFill>
            </a:endParaRPr>
          </a:p>
        </p:txBody>
      </p:sp>
      <p:sp>
        <p:nvSpPr>
          <p:cNvPr id="16387" name="TextBox 6"/>
          <p:cNvSpPr txBox="1">
            <a:spLocks noChangeArrowheads="1"/>
          </p:cNvSpPr>
          <p:nvPr/>
        </p:nvSpPr>
        <p:spPr bwMode="auto">
          <a:xfrm>
            <a:off x="2514600" y="0"/>
            <a:ext cx="2670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200">
                <a:latin typeface="Helvetica" charset="0"/>
                <a:cs typeface="Helvetica" charset="0"/>
              </a:rPr>
              <a:t>4500 million years = 4.5 billion years</a:t>
            </a:r>
          </a:p>
        </p:txBody>
      </p:sp>
      <p:sp>
        <p:nvSpPr>
          <p:cNvPr id="16388" name="Rectangle 7"/>
          <p:cNvSpPr>
            <a:spLocks noChangeArrowheads="1"/>
          </p:cNvSpPr>
          <p:nvPr/>
        </p:nvSpPr>
        <p:spPr bwMode="auto">
          <a:xfrm>
            <a:off x="0" y="6553200"/>
            <a:ext cx="2514600" cy="3048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16389" name="Rectangle 6"/>
          <p:cNvSpPr>
            <a:spLocks noChangeArrowheads="1"/>
          </p:cNvSpPr>
          <p:nvPr/>
        </p:nvSpPr>
        <p:spPr bwMode="auto">
          <a:xfrm>
            <a:off x="0" y="4406900"/>
            <a:ext cx="2362200" cy="2298700"/>
          </a:xfrm>
          <a:prstGeom prst="rect">
            <a:avLst/>
          </a:prstGeom>
          <a:solidFill>
            <a:schemeClr val="bg1"/>
          </a:solidFill>
          <a:ln w="9525">
            <a:solidFill>
              <a:schemeClr val="bg1"/>
            </a:solidFill>
            <a:miter lim="800000"/>
            <a:headEnd/>
            <a:tailEnd/>
          </a:ln>
        </p:spPr>
        <p:txBody>
          <a:bodyPr wrap="none" anchor="ctr"/>
          <a:lstStyle/>
          <a:p>
            <a:endParaRPr lang="en-US"/>
          </a:p>
        </p:txBody>
      </p:sp>
      <p:pic>
        <p:nvPicPr>
          <p:cNvPr id="16390" name="Picture 6" descr="547-TubeDocument-DeclarationLarge-6_1024x1024.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200" y="449580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7" descr="India_Meenakshi_Temple.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62000" y="449580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8" descr="800px-Gaius_Iulius_Caesar_(Vatican_Museum).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447800" y="449580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9" descr="GreekAmphora.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6200" y="518160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10" descr="ShangVase.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62000" y="518160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5" name="Picture 11" descr="SumerianTablet.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447800" y="518160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6" name="Picture 12" descr="Pyramids.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6200" y="586740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7" name="Picture 13" descr="Stonehenge.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62000" y="586740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8" name="Picture 14" descr="EarlyAgHarvesting.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447800" y="586740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und 1">
            <a:hlinkClick r:id="" action="ppaction://media"/>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8178800" y="58928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8178800" y="5892800"/>
            <a:ext cx="812800" cy="812800"/>
          </a:xfrm>
          <a:prstGeom prst="rect">
            <a:avLst/>
          </a:prstGeom>
        </p:spPr>
      </p:pic>
    </p:spTree>
  </p:cSld>
  <p:clrMapOvr>
    <a:masterClrMapping/>
  </p:clrMapOvr>
  <p:transition xmlns:p14="http://schemas.microsoft.com/office/powerpoint/2010/main" spd="slow" advTm="12035"/>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05" name="Line 5"/>
          <p:cNvSpPr>
            <a:spLocks noChangeShapeType="1"/>
          </p:cNvSpPr>
          <p:nvPr/>
        </p:nvSpPr>
        <p:spPr bwMode="auto">
          <a:xfrm flipV="1">
            <a:off x="8458200" y="4203700"/>
            <a:ext cx="0" cy="914400"/>
          </a:xfrm>
          <a:prstGeom prst="line">
            <a:avLst/>
          </a:prstGeom>
          <a:noFill/>
          <a:ln w="50800">
            <a:solidFill>
              <a:schemeClr val="tx1"/>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63206" name="Text Box 6"/>
          <p:cNvSpPr txBox="1">
            <a:spLocks noChangeArrowheads="1"/>
          </p:cNvSpPr>
          <p:nvPr/>
        </p:nvSpPr>
        <p:spPr bwMode="auto">
          <a:xfrm rot="-5400000">
            <a:off x="6956425" y="2492375"/>
            <a:ext cx="3003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i="1">
                <a:cs typeface="+mn-cs"/>
              </a:rPr>
              <a:t>Increasing desperation</a:t>
            </a:r>
            <a:endParaRPr lang="en-US">
              <a:cs typeface="+mn-cs"/>
            </a:endParaRPr>
          </a:p>
        </p:txBody>
      </p:sp>
      <p:pic>
        <p:nvPicPr>
          <p:cNvPr id="53252" name="Picture 1" descr="PGSGSPriceOfCrudeOil1860-present.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800" y="622300"/>
            <a:ext cx="9034463" cy="560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und 1">
            <a:hlinkClick r:id="" action="ppaction://media"/>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78800" y="58928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cSld>
  <p:clrMapOvr>
    <a:masterClrMapping/>
  </p:clrMapOvr>
  <p:transition xmlns:p14="http://schemas.microsoft.com/office/powerpoint/2010/main" spd="slow" advTm="19829"/>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5298" name="Picture 2" descr="Screen shot 2012-11-29 a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76200"/>
            <a:ext cx="8839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05" name="Line 5"/>
          <p:cNvSpPr>
            <a:spLocks noChangeShapeType="1"/>
          </p:cNvSpPr>
          <p:nvPr/>
        </p:nvSpPr>
        <p:spPr bwMode="auto">
          <a:xfrm flipV="1">
            <a:off x="8458200" y="4203700"/>
            <a:ext cx="0" cy="914400"/>
          </a:xfrm>
          <a:prstGeom prst="line">
            <a:avLst/>
          </a:prstGeom>
          <a:noFill/>
          <a:ln w="50800">
            <a:solidFill>
              <a:schemeClr val="tx1"/>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63206" name="Text Box 6"/>
          <p:cNvSpPr txBox="1">
            <a:spLocks noChangeArrowheads="1"/>
          </p:cNvSpPr>
          <p:nvPr/>
        </p:nvSpPr>
        <p:spPr bwMode="auto">
          <a:xfrm rot="-5400000">
            <a:off x="6956425" y="2492375"/>
            <a:ext cx="3003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i="1">
                <a:cs typeface="+mn-cs"/>
              </a:rPr>
              <a:t>Increasing desperation</a:t>
            </a:r>
            <a:endParaRPr lang="en-US">
              <a:cs typeface="+mn-cs"/>
            </a:endParaRPr>
          </a:p>
        </p:txBody>
      </p:sp>
      <p:pic>
        <p:nvPicPr>
          <p:cNvPr id="55301" name="Picture 1" descr="PGSGSPriceOfCrudeOil1860-present.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6838" y="-914400"/>
            <a:ext cx="9034462" cy="560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Picture 2" descr="Screen Shot 2019-10-24 at 2.01.31 PMed.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77813" y="4495800"/>
            <a:ext cx="8588375" cy="235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und 1">
            <a:hlinkClick r:id="" action="ppaction://media"/>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178800" y="58928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Tree>
  </p:cSld>
  <p:clrMapOvr>
    <a:masterClrMapping/>
  </p:clrMapOvr>
  <p:transition xmlns:p14="http://schemas.microsoft.com/office/powerpoint/2010/main" spd="slow" advTm="12057"/>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7346" name="Picture 2" descr="Screen shot 2012-11-29 a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76200"/>
            <a:ext cx="8839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05" name="Line 5"/>
          <p:cNvSpPr>
            <a:spLocks noChangeShapeType="1"/>
          </p:cNvSpPr>
          <p:nvPr/>
        </p:nvSpPr>
        <p:spPr bwMode="auto">
          <a:xfrm flipV="1">
            <a:off x="8458200" y="4203700"/>
            <a:ext cx="0" cy="914400"/>
          </a:xfrm>
          <a:prstGeom prst="line">
            <a:avLst/>
          </a:prstGeom>
          <a:noFill/>
          <a:ln w="50800">
            <a:solidFill>
              <a:schemeClr val="tx1"/>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63206" name="Text Box 6"/>
          <p:cNvSpPr txBox="1">
            <a:spLocks noChangeArrowheads="1"/>
          </p:cNvSpPr>
          <p:nvPr/>
        </p:nvSpPr>
        <p:spPr bwMode="auto">
          <a:xfrm rot="-5400000">
            <a:off x="6956425" y="2492375"/>
            <a:ext cx="3003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i="1">
                <a:cs typeface="+mn-cs"/>
              </a:rPr>
              <a:t>Increasing desperation</a:t>
            </a:r>
            <a:endParaRPr lang="en-US">
              <a:cs typeface="+mn-cs"/>
            </a:endParaRPr>
          </a:p>
        </p:txBody>
      </p:sp>
      <p:pic>
        <p:nvPicPr>
          <p:cNvPr id="57349" name="Picture 1" descr="PGSGSPriceOfCrudeOil1860-present.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6838" y="-914400"/>
            <a:ext cx="9034462" cy="560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0" name="Picture 2" descr="Screen Shot 2019-10-24 at 2.01.31 PMed.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77813" y="4495800"/>
            <a:ext cx="8588375" cy="235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1" name="Freeform 3"/>
          <p:cNvSpPr>
            <a:spLocks/>
          </p:cNvSpPr>
          <p:nvPr/>
        </p:nvSpPr>
        <p:spPr bwMode="auto">
          <a:xfrm>
            <a:off x="8628063" y="2438400"/>
            <a:ext cx="211137" cy="406400"/>
          </a:xfrm>
          <a:custGeom>
            <a:avLst/>
            <a:gdLst>
              <a:gd name="T0" fmla="*/ 0 w 229337"/>
              <a:gd name="T1" fmla="*/ 406400 h 406400"/>
              <a:gd name="T2" fmla="*/ 7753 w 229337"/>
              <a:gd name="T3" fmla="*/ 342900 h 406400"/>
              <a:gd name="T4" fmla="*/ 38763 w 229337"/>
              <a:gd name="T5" fmla="*/ 177800 h 406400"/>
              <a:gd name="T6" fmla="*/ 46514 w 229337"/>
              <a:gd name="T7" fmla="*/ 76200 h 406400"/>
              <a:gd name="T8" fmla="*/ 62019 w 229337"/>
              <a:gd name="T9" fmla="*/ 0 h 406400"/>
              <a:gd name="T10" fmla="*/ 69771 w 229337"/>
              <a:gd name="T11" fmla="*/ 215900 h 406400"/>
              <a:gd name="T12" fmla="*/ 85277 w 229337"/>
              <a:gd name="T13" fmla="*/ 177800 h 406400"/>
              <a:gd name="T14" fmla="*/ 93029 w 229337"/>
              <a:gd name="T15" fmla="*/ 76200 h 406400"/>
              <a:gd name="T16" fmla="*/ 100781 w 229337"/>
              <a:gd name="T17" fmla="*/ 152400 h 406400"/>
              <a:gd name="T18" fmla="*/ 116286 w 229337"/>
              <a:gd name="T19" fmla="*/ 241300 h 406400"/>
              <a:gd name="T20" fmla="*/ 108533 w 229337"/>
              <a:gd name="T21" fmla="*/ 101600 h 406400"/>
              <a:gd name="T22" fmla="*/ 116286 w 229337"/>
              <a:gd name="T23" fmla="*/ 50800 h 406400"/>
              <a:gd name="T24" fmla="*/ 124039 w 229337"/>
              <a:gd name="T25" fmla="*/ 88900 h 406400"/>
              <a:gd name="T26" fmla="*/ 131790 w 229337"/>
              <a:gd name="T27" fmla="*/ 215900 h 406400"/>
              <a:gd name="T28" fmla="*/ 139543 w 229337"/>
              <a:gd name="T29" fmla="*/ 177800 h 406400"/>
              <a:gd name="T30" fmla="*/ 139543 w 229337"/>
              <a:gd name="T31" fmla="*/ 152400 h 4064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9337" h="406400">
                <a:moveTo>
                  <a:pt x="0" y="406400"/>
                </a:moveTo>
                <a:cubicBezTo>
                  <a:pt x="4233" y="385233"/>
                  <a:pt x="7020" y="363725"/>
                  <a:pt x="12700" y="342900"/>
                </a:cubicBezTo>
                <a:cubicBezTo>
                  <a:pt x="27623" y="288181"/>
                  <a:pt x="54083" y="234303"/>
                  <a:pt x="63500" y="177800"/>
                </a:cubicBezTo>
                <a:cubicBezTo>
                  <a:pt x="69111" y="144134"/>
                  <a:pt x="69049" y="109573"/>
                  <a:pt x="76200" y="76200"/>
                </a:cubicBezTo>
                <a:cubicBezTo>
                  <a:pt x="81810" y="50020"/>
                  <a:pt x="101600" y="0"/>
                  <a:pt x="101600" y="0"/>
                </a:cubicBezTo>
                <a:cubicBezTo>
                  <a:pt x="105833" y="71967"/>
                  <a:pt x="99195" y="145409"/>
                  <a:pt x="114300" y="215900"/>
                </a:cubicBezTo>
                <a:cubicBezTo>
                  <a:pt x="117498" y="230825"/>
                  <a:pt x="135684" y="192526"/>
                  <a:pt x="139700" y="177800"/>
                </a:cubicBezTo>
                <a:cubicBezTo>
                  <a:pt x="148680" y="144872"/>
                  <a:pt x="148167" y="110067"/>
                  <a:pt x="152400" y="76200"/>
                </a:cubicBezTo>
                <a:cubicBezTo>
                  <a:pt x="156633" y="101600"/>
                  <a:pt x="160050" y="127150"/>
                  <a:pt x="165100" y="152400"/>
                </a:cubicBezTo>
                <a:cubicBezTo>
                  <a:pt x="173073" y="192267"/>
                  <a:pt x="178396" y="204987"/>
                  <a:pt x="190500" y="241300"/>
                </a:cubicBezTo>
                <a:cubicBezTo>
                  <a:pt x="186267" y="194733"/>
                  <a:pt x="177800" y="148359"/>
                  <a:pt x="177800" y="101600"/>
                </a:cubicBezTo>
                <a:cubicBezTo>
                  <a:pt x="177800" y="84146"/>
                  <a:pt x="174888" y="58606"/>
                  <a:pt x="190500" y="50800"/>
                </a:cubicBezTo>
                <a:cubicBezTo>
                  <a:pt x="202474" y="44813"/>
                  <a:pt x="198967" y="76200"/>
                  <a:pt x="203200" y="88900"/>
                </a:cubicBezTo>
                <a:cubicBezTo>
                  <a:pt x="207433" y="131233"/>
                  <a:pt x="204212" y="174992"/>
                  <a:pt x="215900" y="215900"/>
                </a:cubicBezTo>
                <a:cubicBezTo>
                  <a:pt x="219578" y="228772"/>
                  <a:pt x="225975" y="190927"/>
                  <a:pt x="228600" y="177800"/>
                </a:cubicBezTo>
                <a:cubicBezTo>
                  <a:pt x="230260" y="169498"/>
                  <a:pt x="228600" y="160867"/>
                  <a:pt x="228600" y="152400"/>
                </a:cubicBez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2" name="Sound 1">
            <a:hlinkClick r:id="" action="ppaction://media"/>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178800" y="58928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Tree>
  </p:cSld>
  <p:clrMapOvr>
    <a:masterClrMapping/>
  </p:clrMapOvr>
  <p:transition xmlns:p14="http://schemas.microsoft.com/office/powerpoint/2010/main" spd="slow" advTm="8849"/>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05" name="Line 5"/>
          <p:cNvSpPr>
            <a:spLocks noChangeShapeType="1"/>
          </p:cNvSpPr>
          <p:nvPr/>
        </p:nvSpPr>
        <p:spPr bwMode="auto">
          <a:xfrm flipV="1">
            <a:off x="8475663" y="4191000"/>
            <a:ext cx="0" cy="914400"/>
          </a:xfrm>
          <a:prstGeom prst="line">
            <a:avLst/>
          </a:prstGeom>
          <a:noFill/>
          <a:ln w="50800">
            <a:solidFill>
              <a:schemeClr val="tx1"/>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63206" name="Text Box 6"/>
          <p:cNvSpPr txBox="1">
            <a:spLocks noChangeArrowheads="1"/>
          </p:cNvSpPr>
          <p:nvPr/>
        </p:nvSpPr>
        <p:spPr bwMode="auto">
          <a:xfrm rot="-5400000">
            <a:off x="6956425" y="2492375"/>
            <a:ext cx="3003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i="1">
                <a:cs typeface="+mn-cs"/>
              </a:rPr>
              <a:t>Increasing desperation</a:t>
            </a:r>
            <a:endParaRPr lang="en-US">
              <a:cs typeface="+mn-cs"/>
            </a:endParaRPr>
          </a:p>
        </p:txBody>
      </p:sp>
      <p:pic>
        <p:nvPicPr>
          <p:cNvPr id="59396" name="Picture 1" descr="PGSGSPriceOfCrudeOil1860-present.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800" y="622300"/>
            <a:ext cx="9034463" cy="560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7" name="Freeform 7"/>
          <p:cNvSpPr>
            <a:spLocks/>
          </p:cNvSpPr>
          <p:nvPr/>
        </p:nvSpPr>
        <p:spPr bwMode="auto">
          <a:xfrm>
            <a:off x="8551863" y="4000500"/>
            <a:ext cx="211137" cy="406400"/>
          </a:xfrm>
          <a:custGeom>
            <a:avLst/>
            <a:gdLst>
              <a:gd name="T0" fmla="*/ 0 w 229337"/>
              <a:gd name="T1" fmla="*/ 406400 h 406400"/>
              <a:gd name="T2" fmla="*/ 7753 w 229337"/>
              <a:gd name="T3" fmla="*/ 342900 h 406400"/>
              <a:gd name="T4" fmla="*/ 38763 w 229337"/>
              <a:gd name="T5" fmla="*/ 177800 h 406400"/>
              <a:gd name="T6" fmla="*/ 46514 w 229337"/>
              <a:gd name="T7" fmla="*/ 76200 h 406400"/>
              <a:gd name="T8" fmla="*/ 62019 w 229337"/>
              <a:gd name="T9" fmla="*/ 0 h 406400"/>
              <a:gd name="T10" fmla="*/ 69771 w 229337"/>
              <a:gd name="T11" fmla="*/ 215900 h 406400"/>
              <a:gd name="T12" fmla="*/ 85277 w 229337"/>
              <a:gd name="T13" fmla="*/ 177800 h 406400"/>
              <a:gd name="T14" fmla="*/ 93029 w 229337"/>
              <a:gd name="T15" fmla="*/ 76200 h 406400"/>
              <a:gd name="T16" fmla="*/ 100781 w 229337"/>
              <a:gd name="T17" fmla="*/ 152400 h 406400"/>
              <a:gd name="T18" fmla="*/ 116286 w 229337"/>
              <a:gd name="T19" fmla="*/ 241300 h 406400"/>
              <a:gd name="T20" fmla="*/ 108533 w 229337"/>
              <a:gd name="T21" fmla="*/ 101600 h 406400"/>
              <a:gd name="T22" fmla="*/ 116286 w 229337"/>
              <a:gd name="T23" fmla="*/ 50800 h 406400"/>
              <a:gd name="T24" fmla="*/ 124039 w 229337"/>
              <a:gd name="T25" fmla="*/ 88900 h 406400"/>
              <a:gd name="T26" fmla="*/ 131790 w 229337"/>
              <a:gd name="T27" fmla="*/ 215900 h 406400"/>
              <a:gd name="T28" fmla="*/ 139543 w 229337"/>
              <a:gd name="T29" fmla="*/ 177800 h 406400"/>
              <a:gd name="T30" fmla="*/ 139543 w 229337"/>
              <a:gd name="T31" fmla="*/ 152400 h 4064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9337" h="406400">
                <a:moveTo>
                  <a:pt x="0" y="406400"/>
                </a:moveTo>
                <a:cubicBezTo>
                  <a:pt x="4233" y="385233"/>
                  <a:pt x="7020" y="363725"/>
                  <a:pt x="12700" y="342900"/>
                </a:cubicBezTo>
                <a:cubicBezTo>
                  <a:pt x="27623" y="288181"/>
                  <a:pt x="54083" y="234303"/>
                  <a:pt x="63500" y="177800"/>
                </a:cubicBezTo>
                <a:cubicBezTo>
                  <a:pt x="69111" y="144134"/>
                  <a:pt x="69049" y="109573"/>
                  <a:pt x="76200" y="76200"/>
                </a:cubicBezTo>
                <a:cubicBezTo>
                  <a:pt x="81810" y="50020"/>
                  <a:pt x="101600" y="0"/>
                  <a:pt x="101600" y="0"/>
                </a:cubicBezTo>
                <a:cubicBezTo>
                  <a:pt x="105833" y="71967"/>
                  <a:pt x="99195" y="145409"/>
                  <a:pt x="114300" y="215900"/>
                </a:cubicBezTo>
                <a:cubicBezTo>
                  <a:pt x="117498" y="230825"/>
                  <a:pt x="135684" y="192526"/>
                  <a:pt x="139700" y="177800"/>
                </a:cubicBezTo>
                <a:cubicBezTo>
                  <a:pt x="148680" y="144872"/>
                  <a:pt x="148167" y="110067"/>
                  <a:pt x="152400" y="76200"/>
                </a:cubicBezTo>
                <a:cubicBezTo>
                  <a:pt x="156633" y="101600"/>
                  <a:pt x="160050" y="127150"/>
                  <a:pt x="165100" y="152400"/>
                </a:cubicBezTo>
                <a:cubicBezTo>
                  <a:pt x="173073" y="192267"/>
                  <a:pt x="178396" y="204987"/>
                  <a:pt x="190500" y="241300"/>
                </a:cubicBezTo>
                <a:cubicBezTo>
                  <a:pt x="186267" y="194733"/>
                  <a:pt x="177800" y="148359"/>
                  <a:pt x="177800" y="101600"/>
                </a:cubicBezTo>
                <a:cubicBezTo>
                  <a:pt x="177800" y="84146"/>
                  <a:pt x="174888" y="58606"/>
                  <a:pt x="190500" y="50800"/>
                </a:cubicBezTo>
                <a:cubicBezTo>
                  <a:pt x="202474" y="44813"/>
                  <a:pt x="198967" y="76200"/>
                  <a:pt x="203200" y="88900"/>
                </a:cubicBezTo>
                <a:cubicBezTo>
                  <a:pt x="207433" y="131233"/>
                  <a:pt x="204212" y="174992"/>
                  <a:pt x="215900" y="215900"/>
                </a:cubicBezTo>
                <a:cubicBezTo>
                  <a:pt x="219578" y="228772"/>
                  <a:pt x="225975" y="190927"/>
                  <a:pt x="228600" y="177800"/>
                </a:cubicBezTo>
                <a:cubicBezTo>
                  <a:pt x="230260" y="169498"/>
                  <a:pt x="228600" y="160867"/>
                  <a:pt x="228600" y="152400"/>
                </a:cubicBezTo>
              </a:path>
            </a:pathLst>
          </a:custGeom>
          <a:noFill/>
          <a:ln w="9525">
            <a:solidFill>
              <a:srgbClr val="66006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9398" name="Rectangle 3"/>
          <p:cNvSpPr>
            <a:spLocks noChangeArrowheads="1"/>
          </p:cNvSpPr>
          <p:nvPr/>
        </p:nvSpPr>
        <p:spPr bwMode="auto">
          <a:xfrm>
            <a:off x="8796338" y="3751263"/>
            <a:ext cx="1762125" cy="609600"/>
          </a:xfrm>
          <a:prstGeom prst="rect">
            <a:avLst/>
          </a:prstGeom>
          <a:solidFill>
            <a:srgbClr val="FFFFFF"/>
          </a:solidFill>
          <a:ln w="9525">
            <a:solidFill>
              <a:schemeClr val="bg1"/>
            </a:solidFill>
            <a:round/>
            <a:headEnd/>
            <a:tailEnd/>
          </a:ln>
        </p:spPr>
        <p:txBody>
          <a:bodyPr/>
          <a:lstStyle/>
          <a:p>
            <a:endParaRPr lang="en-US">
              <a:solidFill>
                <a:srgbClr val="000000"/>
              </a:solidFill>
            </a:endParaRPr>
          </a:p>
        </p:txBody>
      </p:sp>
      <p:pic>
        <p:nvPicPr>
          <p:cNvPr id="2" name="Sound 1">
            <a:hlinkClick r:id="" action="ppaction://media"/>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78800" y="58928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cSld>
  <p:clrMapOvr>
    <a:masterClrMapping/>
  </p:clrMapOvr>
  <p:transition xmlns:p14="http://schemas.microsoft.com/office/powerpoint/2010/main" spd="slow" advTm="42235"/>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05" name="Line 5"/>
          <p:cNvSpPr>
            <a:spLocks noChangeShapeType="1"/>
          </p:cNvSpPr>
          <p:nvPr/>
        </p:nvSpPr>
        <p:spPr bwMode="auto">
          <a:xfrm rot="5400000" flipV="1">
            <a:off x="8475663" y="4191000"/>
            <a:ext cx="0" cy="914400"/>
          </a:xfrm>
          <a:prstGeom prst="line">
            <a:avLst/>
          </a:prstGeom>
          <a:noFill/>
          <a:ln w="50800">
            <a:solidFill>
              <a:schemeClr val="tx1"/>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63206" name="Text Box 6"/>
          <p:cNvSpPr txBox="1">
            <a:spLocks noChangeArrowheads="1"/>
          </p:cNvSpPr>
          <p:nvPr/>
        </p:nvSpPr>
        <p:spPr bwMode="auto">
          <a:xfrm rot="-5400000">
            <a:off x="6956425" y="2492375"/>
            <a:ext cx="3003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i="1">
                <a:cs typeface="+mn-cs"/>
              </a:rPr>
              <a:t>Increasing desperation</a:t>
            </a:r>
            <a:endParaRPr lang="en-US">
              <a:cs typeface="+mn-cs"/>
            </a:endParaRPr>
          </a:p>
        </p:txBody>
      </p:sp>
      <p:pic>
        <p:nvPicPr>
          <p:cNvPr id="61444" name="Picture 1" descr="PGSGSPriceOfCrudeOil1860-present.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800" y="622300"/>
            <a:ext cx="9034463" cy="560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5" name="Freeform 7"/>
          <p:cNvSpPr>
            <a:spLocks/>
          </p:cNvSpPr>
          <p:nvPr/>
        </p:nvSpPr>
        <p:spPr bwMode="auto">
          <a:xfrm rot="5400000">
            <a:off x="8552656" y="3999707"/>
            <a:ext cx="211137" cy="406400"/>
          </a:xfrm>
          <a:custGeom>
            <a:avLst/>
            <a:gdLst>
              <a:gd name="T0" fmla="*/ 0 w 229337"/>
              <a:gd name="T1" fmla="*/ 406400 h 406400"/>
              <a:gd name="T2" fmla="*/ 7753 w 229337"/>
              <a:gd name="T3" fmla="*/ 342900 h 406400"/>
              <a:gd name="T4" fmla="*/ 38763 w 229337"/>
              <a:gd name="T5" fmla="*/ 177800 h 406400"/>
              <a:gd name="T6" fmla="*/ 46514 w 229337"/>
              <a:gd name="T7" fmla="*/ 76200 h 406400"/>
              <a:gd name="T8" fmla="*/ 62019 w 229337"/>
              <a:gd name="T9" fmla="*/ 0 h 406400"/>
              <a:gd name="T10" fmla="*/ 69771 w 229337"/>
              <a:gd name="T11" fmla="*/ 215900 h 406400"/>
              <a:gd name="T12" fmla="*/ 85277 w 229337"/>
              <a:gd name="T13" fmla="*/ 177800 h 406400"/>
              <a:gd name="T14" fmla="*/ 93029 w 229337"/>
              <a:gd name="T15" fmla="*/ 76200 h 406400"/>
              <a:gd name="T16" fmla="*/ 100781 w 229337"/>
              <a:gd name="T17" fmla="*/ 152400 h 406400"/>
              <a:gd name="T18" fmla="*/ 116286 w 229337"/>
              <a:gd name="T19" fmla="*/ 241300 h 406400"/>
              <a:gd name="T20" fmla="*/ 108533 w 229337"/>
              <a:gd name="T21" fmla="*/ 101600 h 406400"/>
              <a:gd name="T22" fmla="*/ 116286 w 229337"/>
              <a:gd name="T23" fmla="*/ 50800 h 406400"/>
              <a:gd name="T24" fmla="*/ 124039 w 229337"/>
              <a:gd name="T25" fmla="*/ 88900 h 406400"/>
              <a:gd name="T26" fmla="*/ 131790 w 229337"/>
              <a:gd name="T27" fmla="*/ 215900 h 406400"/>
              <a:gd name="T28" fmla="*/ 139543 w 229337"/>
              <a:gd name="T29" fmla="*/ 177800 h 406400"/>
              <a:gd name="T30" fmla="*/ 139543 w 229337"/>
              <a:gd name="T31" fmla="*/ 152400 h 4064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9337" h="406400">
                <a:moveTo>
                  <a:pt x="0" y="406400"/>
                </a:moveTo>
                <a:cubicBezTo>
                  <a:pt x="4233" y="385233"/>
                  <a:pt x="7020" y="363725"/>
                  <a:pt x="12700" y="342900"/>
                </a:cubicBezTo>
                <a:cubicBezTo>
                  <a:pt x="27623" y="288181"/>
                  <a:pt x="54083" y="234303"/>
                  <a:pt x="63500" y="177800"/>
                </a:cubicBezTo>
                <a:cubicBezTo>
                  <a:pt x="69111" y="144134"/>
                  <a:pt x="69049" y="109573"/>
                  <a:pt x="76200" y="76200"/>
                </a:cubicBezTo>
                <a:cubicBezTo>
                  <a:pt x="81810" y="50020"/>
                  <a:pt x="101600" y="0"/>
                  <a:pt x="101600" y="0"/>
                </a:cubicBezTo>
                <a:cubicBezTo>
                  <a:pt x="105833" y="71967"/>
                  <a:pt x="99195" y="145409"/>
                  <a:pt x="114300" y="215900"/>
                </a:cubicBezTo>
                <a:cubicBezTo>
                  <a:pt x="117498" y="230825"/>
                  <a:pt x="135684" y="192526"/>
                  <a:pt x="139700" y="177800"/>
                </a:cubicBezTo>
                <a:cubicBezTo>
                  <a:pt x="148680" y="144872"/>
                  <a:pt x="148167" y="110067"/>
                  <a:pt x="152400" y="76200"/>
                </a:cubicBezTo>
                <a:cubicBezTo>
                  <a:pt x="156633" y="101600"/>
                  <a:pt x="160050" y="127150"/>
                  <a:pt x="165100" y="152400"/>
                </a:cubicBezTo>
                <a:cubicBezTo>
                  <a:pt x="173073" y="192267"/>
                  <a:pt x="178396" y="204987"/>
                  <a:pt x="190500" y="241300"/>
                </a:cubicBezTo>
                <a:cubicBezTo>
                  <a:pt x="186267" y="194733"/>
                  <a:pt x="177800" y="148359"/>
                  <a:pt x="177800" y="101600"/>
                </a:cubicBezTo>
                <a:cubicBezTo>
                  <a:pt x="177800" y="84146"/>
                  <a:pt x="174888" y="58606"/>
                  <a:pt x="190500" y="50800"/>
                </a:cubicBezTo>
                <a:cubicBezTo>
                  <a:pt x="202474" y="44813"/>
                  <a:pt x="198967" y="76200"/>
                  <a:pt x="203200" y="88900"/>
                </a:cubicBezTo>
                <a:cubicBezTo>
                  <a:pt x="207433" y="131233"/>
                  <a:pt x="204212" y="174992"/>
                  <a:pt x="215900" y="215900"/>
                </a:cubicBezTo>
                <a:cubicBezTo>
                  <a:pt x="219578" y="228772"/>
                  <a:pt x="225975" y="190927"/>
                  <a:pt x="228600" y="177800"/>
                </a:cubicBezTo>
                <a:cubicBezTo>
                  <a:pt x="230260" y="169498"/>
                  <a:pt x="228600" y="160867"/>
                  <a:pt x="228600" y="152400"/>
                </a:cubicBezTo>
              </a:path>
            </a:pathLst>
          </a:custGeom>
          <a:noFill/>
          <a:ln w="9525">
            <a:solidFill>
              <a:srgbClr val="66006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 name="Arc 2"/>
          <p:cNvSpPr/>
          <p:nvPr/>
        </p:nvSpPr>
        <p:spPr bwMode="auto">
          <a:xfrm flipV="1">
            <a:off x="152400" y="-304800"/>
            <a:ext cx="9753600" cy="5486400"/>
          </a:xfrm>
          <a:prstGeom prst="arc">
            <a:avLst/>
          </a:prstGeom>
          <a:noFill/>
          <a:ln w="57150" cap="flat" cmpd="sng" algn="ctr">
            <a:solidFill>
              <a:srgbClr val="FF0000"/>
            </a:solidFill>
            <a:prstDash val="solid"/>
            <a:round/>
            <a:headEnd type="none" w="med" len="med"/>
            <a:tailEnd type="none" w="med" len="med"/>
          </a:ln>
          <a:effectLst/>
          <a:extLst/>
        </p:spPr>
        <p:txBody>
          <a:bodyPr/>
          <a:lstStyle/>
          <a:p>
            <a:pPr>
              <a:defRPr/>
            </a:pPr>
            <a:endParaRPr lang="en-US">
              <a:solidFill>
                <a:srgbClr val="000000"/>
              </a:solidFill>
            </a:endParaRPr>
          </a:p>
        </p:txBody>
      </p:sp>
      <p:sp>
        <p:nvSpPr>
          <p:cNvPr id="61447" name="Rectangle 3"/>
          <p:cNvSpPr>
            <a:spLocks noChangeArrowheads="1"/>
          </p:cNvSpPr>
          <p:nvPr/>
        </p:nvSpPr>
        <p:spPr bwMode="auto">
          <a:xfrm>
            <a:off x="8796338" y="3751263"/>
            <a:ext cx="1762125" cy="609600"/>
          </a:xfrm>
          <a:prstGeom prst="rect">
            <a:avLst/>
          </a:prstGeom>
          <a:solidFill>
            <a:srgbClr val="FFFFFF"/>
          </a:solidFill>
          <a:ln w="9525">
            <a:solidFill>
              <a:schemeClr val="bg1"/>
            </a:solidFill>
            <a:round/>
            <a:headEnd/>
            <a:tailEnd/>
          </a:ln>
        </p:spPr>
        <p:txBody>
          <a:bodyPr/>
          <a:lstStyle/>
          <a:p>
            <a:endParaRPr lang="en-US">
              <a:solidFill>
                <a:srgbClr val="000000"/>
              </a:solidFill>
            </a:endParaRPr>
          </a:p>
        </p:txBody>
      </p:sp>
      <p:cxnSp>
        <p:nvCxnSpPr>
          <p:cNvPr id="6" name="Straight Connector 5"/>
          <p:cNvCxnSpPr/>
          <p:nvPr/>
        </p:nvCxnSpPr>
        <p:spPr bwMode="auto">
          <a:xfrm>
            <a:off x="2362200" y="5181600"/>
            <a:ext cx="2667000" cy="0"/>
          </a:xfrm>
          <a:prstGeom prst="line">
            <a:avLst/>
          </a:prstGeom>
          <a:solidFill>
            <a:schemeClr val="accent1"/>
          </a:solidFill>
          <a:ln w="571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2" name="Sound 1">
            <a:hlinkClick r:id="" action="ppaction://media"/>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78800" y="58928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cSld>
  <p:clrMapOvr>
    <a:masterClrMapping/>
  </p:clrMapOvr>
  <p:transition xmlns:p14="http://schemas.microsoft.com/office/powerpoint/2010/main" spd="slow" advTm="9270"/>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05" name="Line 5"/>
          <p:cNvSpPr>
            <a:spLocks noChangeShapeType="1"/>
          </p:cNvSpPr>
          <p:nvPr/>
        </p:nvSpPr>
        <p:spPr bwMode="auto">
          <a:xfrm rot="5400000" flipV="1">
            <a:off x="8475663" y="4191000"/>
            <a:ext cx="0" cy="914400"/>
          </a:xfrm>
          <a:prstGeom prst="line">
            <a:avLst/>
          </a:prstGeom>
          <a:noFill/>
          <a:ln w="50800">
            <a:solidFill>
              <a:schemeClr val="tx1"/>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63206" name="Text Box 6"/>
          <p:cNvSpPr txBox="1">
            <a:spLocks noChangeArrowheads="1"/>
          </p:cNvSpPr>
          <p:nvPr/>
        </p:nvSpPr>
        <p:spPr bwMode="auto">
          <a:xfrm rot="-5400000">
            <a:off x="6956425" y="2492375"/>
            <a:ext cx="3003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i="1">
                <a:cs typeface="+mn-cs"/>
              </a:rPr>
              <a:t>Increasing desperation</a:t>
            </a:r>
            <a:endParaRPr lang="en-US">
              <a:cs typeface="+mn-cs"/>
            </a:endParaRPr>
          </a:p>
        </p:txBody>
      </p:sp>
      <p:pic>
        <p:nvPicPr>
          <p:cNvPr id="63492" name="Picture 1" descr="PGSGSPriceOfCrudeOil1860-present.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800" y="622300"/>
            <a:ext cx="9034463" cy="560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3" name="Freeform 7"/>
          <p:cNvSpPr>
            <a:spLocks/>
          </p:cNvSpPr>
          <p:nvPr/>
        </p:nvSpPr>
        <p:spPr bwMode="auto">
          <a:xfrm rot="5400000">
            <a:off x="8552656" y="3999707"/>
            <a:ext cx="211137" cy="406400"/>
          </a:xfrm>
          <a:custGeom>
            <a:avLst/>
            <a:gdLst>
              <a:gd name="T0" fmla="*/ 0 w 229337"/>
              <a:gd name="T1" fmla="*/ 406400 h 406400"/>
              <a:gd name="T2" fmla="*/ 7753 w 229337"/>
              <a:gd name="T3" fmla="*/ 342900 h 406400"/>
              <a:gd name="T4" fmla="*/ 38763 w 229337"/>
              <a:gd name="T5" fmla="*/ 177800 h 406400"/>
              <a:gd name="T6" fmla="*/ 46514 w 229337"/>
              <a:gd name="T7" fmla="*/ 76200 h 406400"/>
              <a:gd name="T8" fmla="*/ 62019 w 229337"/>
              <a:gd name="T9" fmla="*/ 0 h 406400"/>
              <a:gd name="T10" fmla="*/ 69771 w 229337"/>
              <a:gd name="T11" fmla="*/ 215900 h 406400"/>
              <a:gd name="T12" fmla="*/ 85277 w 229337"/>
              <a:gd name="T13" fmla="*/ 177800 h 406400"/>
              <a:gd name="T14" fmla="*/ 93029 w 229337"/>
              <a:gd name="T15" fmla="*/ 76200 h 406400"/>
              <a:gd name="T16" fmla="*/ 100781 w 229337"/>
              <a:gd name="T17" fmla="*/ 152400 h 406400"/>
              <a:gd name="T18" fmla="*/ 116286 w 229337"/>
              <a:gd name="T19" fmla="*/ 241300 h 406400"/>
              <a:gd name="T20" fmla="*/ 108533 w 229337"/>
              <a:gd name="T21" fmla="*/ 101600 h 406400"/>
              <a:gd name="T22" fmla="*/ 116286 w 229337"/>
              <a:gd name="T23" fmla="*/ 50800 h 406400"/>
              <a:gd name="T24" fmla="*/ 124039 w 229337"/>
              <a:gd name="T25" fmla="*/ 88900 h 406400"/>
              <a:gd name="T26" fmla="*/ 131790 w 229337"/>
              <a:gd name="T27" fmla="*/ 215900 h 406400"/>
              <a:gd name="T28" fmla="*/ 139543 w 229337"/>
              <a:gd name="T29" fmla="*/ 177800 h 406400"/>
              <a:gd name="T30" fmla="*/ 139543 w 229337"/>
              <a:gd name="T31" fmla="*/ 152400 h 4064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9337" h="406400">
                <a:moveTo>
                  <a:pt x="0" y="406400"/>
                </a:moveTo>
                <a:cubicBezTo>
                  <a:pt x="4233" y="385233"/>
                  <a:pt x="7020" y="363725"/>
                  <a:pt x="12700" y="342900"/>
                </a:cubicBezTo>
                <a:cubicBezTo>
                  <a:pt x="27623" y="288181"/>
                  <a:pt x="54083" y="234303"/>
                  <a:pt x="63500" y="177800"/>
                </a:cubicBezTo>
                <a:cubicBezTo>
                  <a:pt x="69111" y="144134"/>
                  <a:pt x="69049" y="109573"/>
                  <a:pt x="76200" y="76200"/>
                </a:cubicBezTo>
                <a:cubicBezTo>
                  <a:pt x="81810" y="50020"/>
                  <a:pt x="101600" y="0"/>
                  <a:pt x="101600" y="0"/>
                </a:cubicBezTo>
                <a:cubicBezTo>
                  <a:pt x="105833" y="71967"/>
                  <a:pt x="99195" y="145409"/>
                  <a:pt x="114300" y="215900"/>
                </a:cubicBezTo>
                <a:cubicBezTo>
                  <a:pt x="117498" y="230825"/>
                  <a:pt x="135684" y="192526"/>
                  <a:pt x="139700" y="177800"/>
                </a:cubicBezTo>
                <a:cubicBezTo>
                  <a:pt x="148680" y="144872"/>
                  <a:pt x="148167" y="110067"/>
                  <a:pt x="152400" y="76200"/>
                </a:cubicBezTo>
                <a:cubicBezTo>
                  <a:pt x="156633" y="101600"/>
                  <a:pt x="160050" y="127150"/>
                  <a:pt x="165100" y="152400"/>
                </a:cubicBezTo>
                <a:cubicBezTo>
                  <a:pt x="173073" y="192267"/>
                  <a:pt x="178396" y="204987"/>
                  <a:pt x="190500" y="241300"/>
                </a:cubicBezTo>
                <a:cubicBezTo>
                  <a:pt x="186267" y="194733"/>
                  <a:pt x="177800" y="148359"/>
                  <a:pt x="177800" y="101600"/>
                </a:cubicBezTo>
                <a:cubicBezTo>
                  <a:pt x="177800" y="84146"/>
                  <a:pt x="174888" y="58606"/>
                  <a:pt x="190500" y="50800"/>
                </a:cubicBezTo>
                <a:cubicBezTo>
                  <a:pt x="202474" y="44813"/>
                  <a:pt x="198967" y="76200"/>
                  <a:pt x="203200" y="88900"/>
                </a:cubicBezTo>
                <a:cubicBezTo>
                  <a:pt x="207433" y="131233"/>
                  <a:pt x="204212" y="174992"/>
                  <a:pt x="215900" y="215900"/>
                </a:cubicBezTo>
                <a:cubicBezTo>
                  <a:pt x="219578" y="228772"/>
                  <a:pt x="225975" y="190927"/>
                  <a:pt x="228600" y="177800"/>
                </a:cubicBezTo>
                <a:cubicBezTo>
                  <a:pt x="230260" y="169498"/>
                  <a:pt x="228600" y="160867"/>
                  <a:pt x="228600" y="152400"/>
                </a:cubicBezTo>
              </a:path>
            </a:pathLst>
          </a:custGeom>
          <a:noFill/>
          <a:ln w="9525">
            <a:solidFill>
              <a:srgbClr val="66006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 name="Arc 2"/>
          <p:cNvSpPr/>
          <p:nvPr/>
        </p:nvSpPr>
        <p:spPr bwMode="auto">
          <a:xfrm flipV="1">
            <a:off x="152400" y="-304800"/>
            <a:ext cx="9753600" cy="5486400"/>
          </a:xfrm>
          <a:prstGeom prst="arc">
            <a:avLst/>
          </a:prstGeom>
          <a:noFill/>
          <a:ln w="57150" cap="flat" cmpd="sng" algn="ctr">
            <a:solidFill>
              <a:srgbClr val="FF0000"/>
            </a:solidFill>
            <a:prstDash val="solid"/>
            <a:round/>
            <a:headEnd type="none" w="med" len="med"/>
            <a:tailEnd type="none" w="med" len="med"/>
          </a:ln>
          <a:effectLst/>
          <a:extLst/>
        </p:spPr>
        <p:txBody>
          <a:bodyPr/>
          <a:lstStyle/>
          <a:p>
            <a:pPr>
              <a:defRPr/>
            </a:pPr>
            <a:endParaRPr lang="en-US">
              <a:solidFill>
                <a:srgbClr val="000000"/>
              </a:solidFill>
            </a:endParaRPr>
          </a:p>
        </p:txBody>
      </p:sp>
      <p:sp>
        <p:nvSpPr>
          <p:cNvPr id="63495" name="Rectangle 3"/>
          <p:cNvSpPr>
            <a:spLocks noChangeArrowheads="1"/>
          </p:cNvSpPr>
          <p:nvPr/>
        </p:nvSpPr>
        <p:spPr bwMode="auto">
          <a:xfrm>
            <a:off x="8796338" y="3751263"/>
            <a:ext cx="1762125" cy="609600"/>
          </a:xfrm>
          <a:prstGeom prst="rect">
            <a:avLst/>
          </a:prstGeom>
          <a:solidFill>
            <a:srgbClr val="FFFFFF"/>
          </a:solidFill>
          <a:ln w="9525">
            <a:solidFill>
              <a:schemeClr val="bg1"/>
            </a:solidFill>
            <a:round/>
            <a:headEnd/>
            <a:tailEnd/>
          </a:ln>
        </p:spPr>
        <p:txBody>
          <a:bodyPr/>
          <a:lstStyle/>
          <a:p>
            <a:endParaRPr lang="en-US">
              <a:solidFill>
                <a:srgbClr val="000000"/>
              </a:solidFill>
            </a:endParaRPr>
          </a:p>
        </p:txBody>
      </p:sp>
      <p:cxnSp>
        <p:nvCxnSpPr>
          <p:cNvPr id="6" name="Straight Connector 5"/>
          <p:cNvCxnSpPr/>
          <p:nvPr/>
        </p:nvCxnSpPr>
        <p:spPr bwMode="auto">
          <a:xfrm>
            <a:off x="2362200" y="5181600"/>
            <a:ext cx="2667000" cy="0"/>
          </a:xfrm>
          <a:prstGeom prst="line">
            <a:avLst/>
          </a:prstGeom>
          <a:solidFill>
            <a:schemeClr val="accent1"/>
          </a:solidFill>
          <a:ln w="571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63497" name="Rectangle 12"/>
          <p:cNvSpPr>
            <a:spLocks noChangeArrowheads="1"/>
          </p:cNvSpPr>
          <p:nvPr/>
        </p:nvSpPr>
        <p:spPr bwMode="auto">
          <a:xfrm>
            <a:off x="7086600" y="1600200"/>
            <a:ext cx="1676400" cy="4038600"/>
          </a:xfrm>
          <a:prstGeom prst="rect">
            <a:avLst/>
          </a:prstGeom>
          <a:solidFill>
            <a:srgbClr val="FF0000">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63498" name="TextBox 2"/>
          <p:cNvSpPr txBox="1">
            <a:spLocks noChangeArrowheads="1"/>
          </p:cNvSpPr>
          <p:nvPr/>
        </p:nvSpPr>
        <p:spPr bwMode="auto">
          <a:xfrm>
            <a:off x="7162800" y="1828800"/>
            <a:ext cx="8429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b="1">
                <a:solidFill>
                  <a:srgbClr val="FF0000"/>
                </a:solidFill>
              </a:rPr>
              <a:t>Deeper </a:t>
            </a:r>
          </a:p>
          <a:p>
            <a:r>
              <a:rPr lang="en-US" sz="1400" b="1">
                <a:solidFill>
                  <a:srgbClr val="FF0000"/>
                </a:solidFill>
              </a:rPr>
              <a:t>  drilling</a:t>
            </a:r>
          </a:p>
        </p:txBody>
      </p:sp>
      <p:pic>
        <p:nvPicPr>
          <p:cNvPr id="2" name="Sound 1">
            <a:hlinkClick r:id="" action="ppaction://media"/>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78800" y="58928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cSld>
  <p:clrMapOvr>
    <a:masterClrMapping/>
  </p:clrMapOvr>
  <p:transition xmlns:p14="http://schemas.microsoft.com/office/powerpoint/2010/main" spd="slow" advTm="3708"/>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05" name="Line 5"/>
          <p:cNvSpPr>
            <a:spLocks noChangeShapeType="1"/>
          </p:cNvSpPr>
          <p:nvPr/>
        </p:nvSpPr>
        <p:spPr bwMode="auto">
          <a:xfrm rot="5400000" flipV="1">
            <a:off x="8475663" y="4191000"/>
            <a:ext cx="0" cy="914400"/>
          </a:xfrm>
          <a:prstGeom prst="line">
            <a:avLst/>
          </a:prstGeom>
          <a:noFill/>
          <a:ln w="50800">
            <a:solidFill>
              <a:schemeClr val="tx1"/>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63206" name="Text Box 6"/>
          <p:cNvSpPr txBox="1">
            <a:spLocks noChangeArrowheads="1"/>
          </p:cNvSpPr>
          <p:nvPr/>
        </p:nvSpPr>
        <p:spPr bwMode="auto">
          <a:xfrm rot="-5400000">
            <a:off x="6956425" y="2492375"/>
            <a:ext cx="3003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i="1">
                <a:cs typeface="+mn-cs"/>
              </a:rPr>
              <a:t>Increasing desperation</a:t>
            </a:r>
            <a:endParaRPr lang="en-US">
              <a:cs typeface="+mn-cs"/>
            </a:endParaRPr>
          </a:p>
        </p:txBody>
      </p:sp>
      <p:pic>
        <p:nvPicPr>
          <p:cNvPr id="65540" name="Picture 1" descr="PGSGSPriceOfCrudeOil1860-present.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800" y="622300"/>
            <a:ext cx="9034463" cy="560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1" name="Freeform 7"/>
          <p:cNvSpPr>
            <a:spLocks/>
          </p:cNvSpPr>
          <p:nvPr/>
        </p:nvSpPr>
        <p:spPr bwMode="auto">
          <a:xfrm rot="5400000">
            <a:off x="8552656" y="3999707"/>
            <a:ext cx="211137" cy="406400"/>
          </a:xfrm>
          <a:custGeom>
            <a:avLst/>
            <a:gdLst>
              <a:gd name="T0" fmla="*/ 0 w 229337"/>
              <a:gd name="T1" fmla="*/ 406400 h 406400"/>
              <a:gd name="T2" fmla="*/ 7753 w 229337"/>
              <a:gd name="T3" fmla="*/ 342900 h 406400"/>
              <a:gd name="T4" fmla="*/ 38763 w 229337"/>
              <a:gd name="T5" fmla="*/ 177800 h 406400"/>
              <a:gd name="T6" fmla="*/ 46514 w 229337"/>
              <a:gd name="T7" fmla="*/ 76200 h 406400"/>
              <a:gd name="T8" fmla="*/ 62019 w 229337"/>
              <a:gd name="T9" fmla="*/ 0 h 406400"/>
              <a:gd name="T10" fmla="*/ 69771 w 229337"/>
              <a:gd name="T11" fmla="*/ 215900 h 406400"/>
              <a:gd name="T12" fmla="*/ 85277 w 229337"/>
              <a:gd name="T13" fmla="*/ 177800 h 406400"/>
              <a:gd name="T14" fmla="*/ 93029 w 229337"/>
              <a:gd name="T15" fmla="*/ 76200 h 406400"/>
              <a:gd name="T16" fmla="*/ 100781 w 229337"/>
              <a:gd name="T17" fmla="*/ 152400 h 406400"/>
              <a:gd name="T18" fmla="*/ 116286 w 229337"/>
              <a:gd name="T19" fmla="*/ 241300 h 406400"/>
              <a:gd name="T20" fmla="*/ 108533 w 229337"/>
              <a:gd name="T21" fmla="*/ 101600 h 406400"/>
              <a:gd name="T22" fmla="*/ 116286 w 229337"/>
              <a:gd name="T23" fmla="*/ 50800 h 406400"/>
              <a:gd name="T24" fmla="*/ 124039 w 229337"/>
              <a:gd name="T25" fmla="*/ 88900 h 406400"/>
              <a:gd name="T26" fmla="*/ 131790 w 229337"/>
              <a:gd name="T27" fmla="*/ 215900 h 406400"/>
              <a:gd name="T28" fmla="*/ 139543 w 229337"/>
              <a:gd name="T29" fmla="*/ 177800 h 406400"/>
              <a:gd name="T30" fmla="*/ 139543 w 229337"/>
              <a:gd name="T31" fmla="*/ 152400 h 4064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9337" h="406400">
                <a:moveTo>
                  <a:pt x="0" y="406400"/>
                </a:moveTo>
                <a:cubicBezTo>
                  <a:pt x="4233" y="385233"/>
                  <a:pt x="7020" y="363725"/>
                  <a:pt x="12700" y="342900"/>
                </a:cubicBezTo>
                <a:cubicBezTo>
                  <a:pt x="27623" y="288181"/>
                  <a:pt x="54083" y="234303"/>
                  <a:pt x="63500" y="177800"/>
                </a:cubicBezTo>
                <a:cubicBezTo>
                  <a:pt x="69111" y="144134"/>
                  <a:pt x="69049" y="109573"/>
                  <a:pt x="76200" y="76200"/>
                </a:cubicBezTo>
                <a:cubicBezTo>
                  <a:pt x="81810" y="50020"/>
                  <a:pt x="101600" y="0"/>
                  <a:pt x="101600" y="0"/>
                </a:cubicBezTo>
                <a:cubicBezTo>
                  <a:pt x="105833" y="71967"/>
                  <a:pt x="99195" y="145409"/>
                  <a:pt x="114300" y="215900"/>
                </a:cubicBezTo>
                <a:cubicBezTo>
                  <a:pt x="117498" y="230825"/>
                  <a:pt x="135684" y="192526"/>
                  <a:pt x="139700" y="177800"/>
                </a:cubicBezTo>
                <a:cubicBezTo>
                  <a:pt x="148680" y="144872"/>
                  <a:pt x="148167" y="110067"/>
                  <a:pt x="152400" y="76200"/>
                </a:cubicBezTo>
                <a:cubicBezTo>
                  <a:pt x="156633" y="101600"/>
                  <a:pt x="160050" y="127150"/>
                  <a:pt x="165100" y="152400"/>
                </a:cubicBezTo>
                <a:cubicBezTo>
                  <a:pt x="173073" y="192267"/>
                  <a:pt x="178396" y="204987"/>
                  <a:pt x="190500" y="241300"/>
                </a:cubicBezTo>
                <a:cubicBezTo>
                  <a:pt x="186267" y="194733"/>
                  <a:pt x="177800" y="148359"/>
                  <a:pt x="177800" y="101600"/>
                </a:cubicBezTo>
                <a:cubicBezTo>
                  <a:pt x="177800" y="84146"/>
                  <a:pt x="174888" y="58606"/>
                  <a:pt x="190500" y="50800"/>
                </a:cubicBezTo>
                <a:cubicBezTo>
                  <a:pt x="202474" y="44813"/>
                  <a:pt x="198967" y="76200"/>
                  <a:pt x="203200" y="88900"/>
                </a:cubicBezTo>
                <a:cubicBezTo>
                  <a:pt x="207433" y="131233"/>
                  <a:pt x="204212" y="174992"/>
                  <a:pt x="215900" y="215900"/>
                </a:cubicBezTo>
                <a:cubicBezTo>
                  <a:pt x="219578" y="228772"/>
                  <a:pt x="225975" y="190927"/>
                  <a:pt x="228600" y="177800"/>
                </a:cubicBezTo>
                <a:cubicBezTo>
                  <a:pt x="230260" y="169498"/>
                  <a:pt x="228600" y="160867"/>
                  <a:pt x="228600" y="152400"/>
                </a:cubicBezTo>
              </a:path>
            </a:pathLst>
          </a:custGeom>
          <a:noFill/>
          <a:ln w="9525">
            <a:solidFill>
              <a:srgbClr val="66006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 name="Arc 2"/>
          <p:cNvSpPr/>
          <p:nvPr/>
        </p:nvSpPr>
        <p:spPr bwMode="auto">
          <a:xfrm flipV="1">
            <a:off x="152400" y="-304800"/>
            <a:ext cx="9753600" cy="5486400"/>
          </a:xfrm>
          <a:prstGeom prst="arc">
            <a:avLst/>
          </a:prstGeom>
          <a:noFill/>
          <a:ln w="57150" cap="flat" cmpd="sng" algn="ctr">
            <a:solidFill>
              <a:srgbClr val="FF0000"/>
            </a:solidFill>
            <a:prstDash val="solid"/>
            <a:round/>
            <a:headEnd type="none" w="med" len="med"/>
            <a:tailEnd type="none" w="med" len="med"/>
          </a:ln>
          <a:effectLst/>
          <a:extLst/>
        </p:spPr>
        <p:txBody>
          <a:bodyPr/>
          <a:lstStyle/>
          <a:p>
            <a:pPr>
              <a:defRPr/>
            </a:pPr>
            <a:endParaRPr lang="en-US">
              <a:solidFill>
                <a:srgbClr val="000000"/>
              </a:solidFill>
            </a:endParaRPr>
          </a:p>
        </p:txBody>
      </p:sp>
      <p:sp>
        <p:nvSpPr>
          <p:cNvPr id="65543" name="Rectangle 3"/>
          <p:cNvSpPr>
            <a:spLocks noChangeArrowheads="1"/>
          </p:cNvSpPr>
          <p:nvPr/>
        </p:nvSpPr>
        <p:spPr bwMode="auto">
          <a:xfrm>
            <a:off x="8796338" y="3751263"/>
            <a:ext cx="1762125" cy="609600"/>
          </a:xfrm>
          <a:prstGeom prst="rect">
            <a:avLst/>
          </a:prstGeom>
          <a:solidFill>
            <a:srgbClr val="FFFFFF"/>
          </a:solidFill>
          <a:ln w="9525">
            <a:solidFill>
              <a:schemeClr val="bg1"/>
            </a:solidFill>
            <a:round/>
            <a:headEnd/>
            <a:tailEnd/>
          </a:ln>
        </p:spPr>
        <p:txBody>
          <a:bodyPr/>
          <a:lstStyle/>
          <a:p>
            <a:endParaRPr lang="en-US">
              <a:solidFill>
                <a:srgbClr val="000000"/>
              </a:solidFill>
            </a:endParaRPr>
          </a:p>
        </p:txBody>
      </p:sp>
      <p:cxnSp>
        <p:nvCxnSpPr>
          <p:cNvPr id="6" name="Straight Connector 5"/>
          <p:cNvCxnSpPr/>
          <p:nvPr/>
        </p:nvCxnSpPr>
        <p:spPr bwMode="auto">
          <a:xfrm>
            <a:off x="2362200" y="5181600"/>
            <a:ext cx="2667000" cy="0"/>
          </a:xfrm>
          <a:prstGeom prst="line">
            <a:avLst/>
          </a:prstGeom>
          <a:solidFill>
            <a:schemeClr val="accent1"/>
          </a:solidFill>
          <a:ln w="571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65545" name="Rectangle 12"/>
          <p:cNvSpPr>
            <a:spLocks noChangeArrowheads="1"/>
          </p:cNvSpPr>
          <p:nvPr/>
        </p:nvSpPr>
        <p:spPr bwMode="auto">
          <a:xfrm>
            <a:off x="7086600" y="1600200"/>
            <a:ext cx="1676400" cy="4038600"/>
          </a:xfrm>
          <a:prstGeom prst="rect">
            <a:avLst/>
          </a:prstGeom>
          <a:solidFill>
            <a:srgbClr val="FF0000">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65546" name="TextBox 2"/>
          <p:cNvSpPr txBox="1">
            <a:spLocks noChangeArrowheads="1"/>
          </p:cNvSpPr>
          <p:nvPr/>
        </p:nvSpPr>
        <p:spPr bwMode="auto">
          <a:xfrm>
            <a:off x="7162800" y="1828800"/>
            <a:ext cx="8429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b="1">
                <a:solidFill>
                  <a:srgbClr val="FF0000"/>
                </a:solidFill>
              </a:rPr>
              <a:t>Deeper </a:t>
            </a:r>
          </a:p>
          <a:p>
            <a:r>
              <a:rPr lang="en-US" sz="1400" b="1">
                <a:solidFill>
                  <a:srgbClr val="FF0000"/>
                </a:solidFill>
              </a:rPr>
              <a:t>  drilling</a:t>
            </a:r>
          </a:p>
        </p:txBody>
      </p:sp>
      <p:sp>
        <p:nvSpPr>
          <p:cNvPr id="65547" name="Rectangle 15"/>
          <p:cNvSpPr>
            <a:spLocks noChangeArrowheads="1"/>
          </p:cNvSpPr>
          <p:nvPr/>
        </p:nvSpPr>
        <p:spPr bwMode="auto">
          <a:xfrm>
            <a:off x="8153400" y="1600200"/>
            <a:ext cx="609600" cy="3987800"/>
          </a:xfrm>
          <a:prstGeom prst="rect">
            <a:avLst/>
          </a:prstGeom>
          <a:solidFill>
            <a:srgbClr val="FF0000">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65548" name="TextBox 2"/>
          <p:cNvSpPr txBox="1">
            <a:spLocks noChangeArrowheads="1"/>
          </p:cNvSpPr>
          <p:nvPr/>
        </p:nvSpPr>
        <p:spPr bwMode="auto">
          <a:xfrm>
            <a:off x="8174038" y="1638300"/>
            <a:ext cx="7032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b="1">
                <a:solidFill>
                  <a:srgbClr val="FF0000"/>
                </a:solidFill>
              </a:rPr>
              <a:t>Frack-</a:t>
            </a:r>
          </a:p>
          <a:p>
            <a:r>
              <a:rPr lang="en-US" sz="1400" b="1">
                <a:solidFill>
                  <a:srgbClr val="FF0000"/>
                </a:solidFill>
              </a:rPr>
              <a:t>ing</a:t>
            </a:r>
          </a:p>
        </p:txBody>
      </p:sp>
      <p:pic>
        <p:nvPicPr>
          <p:cNvPr id="2" name="Sound 1">
            <a:hlinkClick r:id="" action="ppaction://media"/>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78800" y="58928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cSld>
  <p:clrMapOvr>
    <a:masterClrMapping/>
  </p:clrMapOvr>
  <p:transition xmlns:p14="http://schemas.microsoft.com/office/powerpoint/2010/main" spd="slow" advTm="3447"/>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05" name="Line 5"/>
          <p:cNvSpPr>
            <a:spLocks noChangeShapeType="1"/>
          </p:cNvSpPr>
          <p:nvPr/>
        </p:nvSpPr>
        <p:spPr bwMode="auto">
          <a:xfrm rot="5400000" flipV="1">
            <a:off x="8475663" y="4191000"/>
            <a:ext cx="0" cy="914400"/>
          </a:xfrm>
          <a:prstGeom prst="line">
            <a:avLst/>
          </a:prstGeom>
          <a:noFill/>
          <a:ln w="50800">
            <a:solidFill>
              <a:schemeClr val="tx1"/>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63206" name="Text Box 6"/>
          <p:cNvSpPr txBox="1">
            <a:spLocks noChangeArrowheads="1"/>
          </p:cNvSpPr>
          <p:nvPr/>
        </p:nvSpPr>
        <p:spPr bwMode="auto">
          <a:xfrm rot="-5400000">
            <a:off x="6956425" y="2492375"/>
            <a:ext cx="3003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i="1">
                <a:cs typeface="+mn-cs"/>
              </a:rPr>
              <a:t>Increasing desperation</a:t>
            </a:r>
            <a:endParaRPr lang="en-US">
              <a:cs typeface="+mn-cs"/>
            </a:endParaRPr>
          </a:p>
        </p:txBody>
      </p:sp>
      <p:pic>
        <p:nvPicPr>
          <p:cNvPr id="67588" name="Picture 1" descr="PGSGSPriceOfCrudeOil1860-present.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800" y="622300"/>
            <a:ext cx="9034463" cy="560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9" name="Freeform 7"/>
          <p:cNvSpPr>
            <a:spLocks/>
          </p:cNvSpPr>
          <p:nvPr/>
        </p:nvSpPr>
        <p:spPr bwMode="auto">
          <a:xfrm rot="5400000">
            <a:off x="8552656" y="3999707"/>
            <a:ext cx="211137" cy="406400"/>
          </a:xfrm>
          <a:custGeom>
            <a:avLst/>
            <a:gdLst>
              <a:gd name="T0" fmla="*/ 0 w 229337"/>
              <a:gd name="T1" fmla="*/ 406400 h 406400"/>
              <a:gd name="T2" fmla="*/ 7753 w 229337"/>
              <a:gd name="T3" fmla="*/ 342900 h 406400"/>
              <a:gd name="T4" fmla="*/ 38763 w 229337"/>
              <a:gd name="T5" fmla="*/ 177800 h 406400"/>
              <a:gd name="T6" fmla="*/ 46514 w 229337"/>
              <a:gd name="T7" fmla="*/ 76200 h 406400"/>
              <a:gd name="T8" fmla="*/ 62019 w 229337"/>
              <a:gd name="T9" fmla="*/ 0 h 406400"/>
              <a:gd name="T10" fmla="*/ 69771 w 229337"/>
              <a:gd name="T11" fmla="*/ 215900 h 406400"/>
              <a:gd name="T12" fmla="*/ 85277 w 229337"/>
              <a:gd name="T13" fmla="*/ 177800 h 406400"/>
              <a:gd name="T14" fmla="*/ 93029 w 229337"/>
              <a:gd name="T15" fmla="*/ 76200 h 406400"/>
              <a:gd name="T16" fmla="*/ 100781 w 229337"/>
              <a:gd name="T17" fmla="*/ 152400 h 406400"/>
              <a:gd name="T18" fmla="*/ 116286 w 229337"/>
              <a:gd name="T19" fmla="*/ 241300 h 406400"/>
              <a:gd name="T20" fmla="*/ 108533 w 229337"/>
              <a:gd name="T21" fmla="*/ 101600 h 406400"/>
              <a:gd name="T22" fmla="*/ 116286 w 229337"/>
              <a:gd name="T23" fmla="*/ 50800 h 406400"/>
              <a:gd name="T24" fmla="*/ 124039 w 229337"/>
              <a:gd name="T25" fmla="*/ 88900 h 406400"/>
              <a:gd name="T26" fmla="*/ 131790 w 229337"/>
              <a:gd name="T27" fmla="*/ 215900 h 406400"/>
              <a:gd name="T28" fmla="*/ 139543 w 229337"/>
              <a:gd name="T29" fmla="*/ 177800 h 406400"/>
              <a:gd name="T30" fmla="*/ 139543 w 229337"/>
              <a:gd name="T31" fmla="*/ 152400 h 4064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9337" h="406400">
                <a:moveTo>
                  <a:pt x="0" y="406400"/>
                </a:moveTo>
                <a:cubicBezTo>
                  <a:pt x="4233" y="385233"/>
                  <a:pt x="7020" y="363725"/>
                  <a:pt x="12700" y="342900"/>
                </a:cubicBezTo>
                <a:cubicBezTo>
                  <a:pt x="27623" y="288181"/>
                  <a:pt x="54083" y="234303"/>
                  <a:pt x="63500" y="177800"/>
                </a:cubicBezTo>
                <a:cubicBezTo>
                  <a:pt x="69111" y="144134"/>
                  <a:pt x="69049" y="109573"/>
                  <a:pt x="76200" y="76200"/>
                </a:cubicBezTo>
                <a:cubicBezTo>
                  <a:pt x="81810" y="50020"/>
                  <a:pt x="101600" y="0"/>
                  <a:pt x="101600" y="0"/>
                </a:cubicBezTo>
                <a:cubicBezTo>
                  <a:pt x="105833" y="71967"/>
                  <a:pt x="99195" y="145409"/>
                  <a:pt x="114300" y="215900"/>
                </a:cubicBezTo>
                <a:cubicBezTo>
                  <a:pt x="117498" y="230825"/>
                  <a:pt x="135684" y="192526"/>
                  <a:pt x="139700" y="177800"/>
                </a:cubicBezTo>
                <a:cubicBezTo>
                  <a:pt x="148680" y="144872"/>
                  <a:pt x="148167" y="110067"/>
                  <a:pt x="152400" y="76200"/>
                </a:cubicBezTo>
                <a:cubicBezTo>
                  <a:pt x="156633" y="101600"/>
                  <a:pt x="160050" y="127150"/>
                  <a:pt x="165100" y="152400"/>
                </a:cubicBezTo>
                <a:cubicBezTo>
                  <a:pt x="173073" y="192267"/>
                  <a:pt x="178396" y="204987"/>
                  <a:pt x="190500" y="241300"/>
                </a:cubicBezTo>
                <a:cubicBezTo>
                  <a:pt x="186267" y="194733"/>
                  <a:pt x="177800" y="148359"/>
                  <a:pt x="177800" y="101600"/>
                </a:cubicBezTo>
                <a:cubicBezTo>
                  <a:pt x="177800" y="84146"/>
                  <a:pt x="174888" y="58606"/>
                  <a:pt x="190500" y="50800"/>
                </a:cubicBezTo>
                <a:cubicBezTo>
                  <a:pt x="202474" y="44813"/>
                  <a:pt x="198967" y="76200"/>
                  <a:pt x="203200" y="88900"/>
                </a:cubicBezTo>
                <a:cubicBezTo>
                  <a:pt x="207433" y="131233"/>
                  <a:pt x="204212" y="174992"/>
                  <a:pt x="215900" y="215900"/>
                </a:cubicBezTo>
                <a:cubicBezTo>
                  <a:pt x="219578" y="228772"/>
                  <a:pt x="225975" y="190927"/>
                  <a:pt x="228600" y="177800"/>
                </a:cubicBezTo>
                <a:cubicBezTo>
                  <a:pt x="230260" y="169498"/>
                  <a:pt x="228600" y="160867"/>
                  <a:pt x="228600" y="152400"/>
                </a:cubicBezTo>
              </a:path>
            </a:pathLst>
          </a:custGeom>
          <a:noFill/>
          <a:ln w="9525">
            <a:solidFill>
              <a:srgbClr val="66006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 name="Arc 2"/>
          <p:cNvSpPr/>
          <p:nvPr/>
        </p:nvSpPr>
        <p:spPr bwMode="auto">
          <a:xfrm flipV="1">
            <a:off x="152400" y="-304800"/>
            <a:ext cx="9753600" cy="5486400"/>
          </a:xfrm>
          <a:prstGeom prst="arc">
            <a:avLst/>
          </a:prstGeom>
          <a:noFill/>
          <a:ln w="57150" cap="flat" cmpd="sng" algn="ctr">
            <a:solidFill>
              <a:srgbClr val="FF0000"/>
            </a:solidFill>
            <a:prstDash val="solid"/>
            <a:round/>
            <a:headEnd type="none" w="med" len="med"/>
            <a:tailEnd type="none" w="med" len="med"/>
          </a:ln>
          <a:effectLst/>
          <a:extLst/>
        </p:spPr>
        <p:txBody>
          <a:bodyPr/>
          <a:lstStyle/>
          <a:p>
            <a:pPr>
              <a:defRPr/>
            </a:pPr>
            <a:endParaRPr lang="en-US">
              <a:solidFill>
                <a:srgbClr val="000000"/>
              </a:solidFill>
            </a:endParaRPr>
          </a:p>
        </p:txBody>
      </p:sp>
      <p:sp>
        <p:nvSpPr>
          <p:cNvPr id="67591" name="Rectangle 3"/>
          <p:cNvSpPr>
            <a:spLocks noChangeArrowheads="1"/>
          </p:cNvSpPr>
          <p:nvPr/>
        </p:nvSpPr>
        <p:spPr bwMode="auto">
          <a:xfrm>
            <a:off x="8796338" y="3751263"/>
            <a:ext cx="1762125" cy="609600"/>
          </a:xfrm>
          <a:prstGeom prst="rect">
            <a:avLst/>
          </a:prstGeom>
          <a:solidFill>
            <a:srgbClr val="FFFFFF"/>
          </a:solidFill>
          <a:ln w="9525">
            <a:solidFill>
              <a:schemeClr val="bg1"/>
            </a:solidFill>
            <a:round/>
            <a:headEnd/>
            <a:tailEnd/>
          </a:ln>
        </p:spPr>
        <p:txBody>
          <a:bodyPr/>
          <a:lstStyle/>
          <a:p>
            <a:endParaRPr lang="en-US">
              <a:solidFill>
                <a:srgbClr val="000000"/>
              </a:solidFill>
            </a:endParaRPr>
          </a:p>
        </p:txBody>
      </p:sp>
      <p:cxnSp>
        <p:nvCxnSpPr>
          <p:cNvPr id="6" name="Straight Connector 5"/>
          <p:cNvCxnSpPr/>
          <p:nvPr/>
        </p:nvCxnSpPr>
        <p:spPr bwMode="auto">
          <a:xfrm>
            <a:off x="2362200" y="5181600"/>
            <a:ext cx="2667000" cy="0"/>
          </a:xfrm>
          <a:prstGeom prst="line">
            <a:avLst/>
          </a:prstGeom>
          <a:solidFill>
            <a:schemeClr val="accent1"/>
          </a:solidFill>
          <a:ln w="571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67593" name="Rectangle 12"/>
          <p:cNvSpPr>
            <a:spLocks noChangeArrowheads="1"/>
          </p:cNvSpPr>
          <p:nvPr/>
        </p:nvSpPr>
        <p:spPr bwMode="auto">
          <a:xfrm>
            <a:off x="7086600" y="1600200"/>
            <a:ext cx="1676400" cy="4038600"/>
          </a:xfrm>
          <a:prstGeom prst="rect">
            <a:avLst/>
          </a:prstGeom>
          <a:solidFill>
            <a:srgbClr val="FF0000">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67594" name="TextBox 2"/>
          <p:cNvSpPr txBox="1">
            <a:spLocks noChangeArrowheads="1"/>
          </p:cNvSpPr>
          <p:nvPr/>
        </p:nvSpPr>
        <p:spPr bwMode="auto">
          <a:xfrm>
            <a:off x="7162800" y="1828800"/>
            <a:ext cx="8429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b="1">
                <a:solidFill>
                  <a:srgbClr val="FF0000"/>
                </a:solidFill>
              </a:rPr>
              <a:t>Deeper </a:t>
            </a:r>
          </a:p>
          <a:p>
            <a:r>
              <a:rPr lang="en-US" sz="1400" b="1">
                <a:solidFill>
                  <a:srgbClr val="FF0000"/>
                </a:solidFill>
              </a:rPr>
              <a:t>  drilling</a:t>
            </a:r>
          </a:p>
        </p:txBody>
      </p:sp>
      <p:sp>
        <p:nvSpPr>
          <p:cNvPr id="67595" name="Rectangle 15"/>
          <p:cNvSpPr>
            <a:spLocks noChangeArrowheads="1"/>
          </p:cNvSpPr>
          <p:nvPr/>
        </p:nvSpPr>
        <p:spPr bwMode="auto">
          <a:xfrm>
            <a:off x="8153400" y="1600200"/>
            <a:ext cx="609600" cy="3987800"/>
          </a:xfrm>
          <a:prstGeom prst="rect">
            <a:avLst/>
          </a:prstGeom>
          <a:solidFill>
            <a:srgbClr val="FF0000">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67596" name="TextBox 2"/>
          <p:cNvSpPr txBox="1">
            <a:spLocks noChangeArrowheads="1"/>
          </p:cNvSpPr>
          <p:nvPr/>
        </p:nvSpPr>
        <p:spPr bwMode="auto">
          <a:xfrm>
            <a:off x="8174038" y="1638300"/>
            <a:ext cx="7032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b="1">
                <a:solidFill>
                  <a:srgbClr val="FF0000"/>
                </a:solidFill>
              </a:rPr>
              <a:t>Frack-</a:t>
            </a:r>
          </a:p>
          <a:p>
            <a:r>
              <a:rPr lang="en-US" sz="1400" b="1">
                <a:solidFill>
                  <a:srgbClr val="FF0000"/>
                </a:solidFill>
              </a:rPr>
              <a:t>ing</a:t>
            </a:r>
          </a:p>
        </p:txBody>
      </p:sp>
      <p:sp>
        <p:nvSpPr>
          <p:cNvPr id="67597" name="Rectangle 17"/>
          <p:cNvSpPr>
            <a:spLocks noChangeArrowheads="1"/>
          </p:cNvSpPr>
          <p:nvPr/>
        </p:nvSpPr>
        <p:spPr bwMode="auto">
          <a:xfrm>
            <a:off x="8534400" y="1600200"/>
            <a:ext cx="228600" cy="3987800"/>
          </a:xfrm>
          <a:prstGeom prst="rect">
            <a:avLst/>
          </a:prstGeom>
          <a:solidFill>
            <a:srgbClr val="FF0000">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67598" name="TextBox 2"/>
          <p:cNvSpPr txBox="1">
            <a:spLocks noChangeArrowheads="1"/>
          </p:cNvSpPr>
          <p:nvPr/>
        </p:nvSpPr>
        <p:spPr bwMode="auto">
          <a:xfrm>
            <a:off x="7848600" y="990600"/>
            <a:ext cx="10223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b="1">
                <a:solidFill>
                  <a:srgbClr val="FF0000"/>
                </a:solidFill>
              </a:rPr>
              <a:t>Re-drilling</a:t>
            </a:r>
          </a:p>
        </p:txBody>
      </p:sp>
      <p:cxnSp>
        <p:nvCxnSpPr>
          <p:cNvPr id="4" name="Straight Connector 3"/>
          <p:cNvCxnSpPr/>
          <p:nvPr/>
        </p:nvCxnSpPr>
        <p:spPr bwMode="auto">
          <a:xfrm flipH="1" flipV="1">
            <a:off x="8610600" y="1295400"/>
            <a:ext cx="76200" cy="228600"/>
          </a:xfrm>
          <a:prstGeom prst="lin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2" name="Sound 1">
            <a:hlinkClick r:id="" action="ppaction://media"/>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78800" y="58928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cSld>
  <p:clrMapOvr>
    <a:masterClrMapping/>
  </p:clrMapOvr>
  <p:transition xmlns:p14="http://schemas.microsoft.com/office/powerpoint/2010/main" spd="slow" advTm="10890"/>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05" name="Line 5"/>
          <p:cNvSpPr>
            <a:spLocks noChangeShapeType="1"/>
          </p:cNvSpPr>
          <p:nvPr/>
        </p:nvSpPr>
        <p:spPr bwMode="auto">
          <a:xfrm rot="5400000" flipV="1">
            <a:off x="8475663" y="4191000"/>
            <a:ext cx="0" cy="914400"/>
          </a:xfrm>
          <a:prstGeom prst="line">
            <a:avLst/>
          </a:prstGeom>
          <a:noFill/>
          <a:ln w="50800">
            <a:solidFill>
              <a:schemeClr val="tx1"/>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63206" name="Text Box 6"/>
          <p:cNvSpPr txBox="1">
            <a:spLocks noChangeArrowheads="1"/>
          </p:cNvSpPr>
          <p:nvPr/>
        </p:nvSpPr>
        <p:spPr bwMode="auto">
          <a:xfrm rot="-5400000">
            <a:off x="6956425" y="2492375"/>
            <a:ext cx="3003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i="1">
                <a:cs typeface="+mn-cs"/>
              </a:rPr>
              <a:t>Increasing desperation</a:t>
            </a:r>
            <a:endParaRPr lang="en-US">
              <a:cs typeface="+mn-cs"/>
            </a:endParaRPr>
          </a:p>
        </p:txBody>
      </p:sp>
      <p:pic>
        <p:nvPicPr>
          <p:cNvPr id="69636" name="Picture 1" descr="PGSGSPriceOfCrudeOil1860-present.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800" y="622300"/>
            <a:ext cx="9034463" cy="560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Freeform 7"/>
          <p:cNvSpPr>
            <a:spLocks/>
          </p:cNvSpPr>
          <p:nvPr/>
        </p:nvSpPr>
        <p:spPr bwMode="auto">
          <a:xfrm rot="5400000">
            <a:off x="8552656" y="3999707"/>
            <a:ext cx="211137" cy="406400"/>
          </a:xfrm>
          <a:custGeom>
            <a:avLst/>
            <a:gdLst>
              <a:gd name="T0" fmla="*/ 0 w 229337"/>
              <a:gd name="T1" fmla="*/ 406400 h 406400"/>
              <a:gd name="T2" fmla="*/ 7753 w 229337"/>
              <a:gd name="T3" fmla="*/ 342900 h 406400"/>
              <a:gd name="T4" fmla="*/ 38763 w 229337"/>
              <a:gd name="T5" fmla="*/ 177800 h 406400"/>
              <a:gd name="T6" fmla="*/ 46514 w 229337"/>
              <a:gd name="T7" fmla="*/ 76200 h 406400"/>
              <a:gd name="T8" fmla="*/ 62019 w 229337"/>
              <a:gd name="T9" fmla="*/ 0 h 406400"/>
              <a:gd name="T10" fmla="*/ 69771 w 229337"/>
              <a:gd name="T11" fmla="*/ 215900 h 406400"/>
              <a:gd name="T12" fmla="*/ 85277 w 229337"/>
              <a:gd name="T13" fmla="*/ 177800 h 406400"/>
              <a:gd name="T14" fmla="*/ 93029 w 229337"/>
              <a:gd name="T15" fmla="*/ 76200 h 406400"/>
              <a:gd name="T16" fmla="*/ 100781 w 229337"/>
              <a:gd name="T17" fmla="*/ 152400 h 406400"/>
              <a:gd name="T18" fmla="*/ 116286 w 229337"/>
              <a:gd name="T19" fmla="*/ 241300 h 406400"/>
              <a:gd name="T20" fmla="*/ 108533 w 229337"/>
              <a:gd name="T21" fmla="*/ 101600 h 406400"/>
              <a:gd name="T22" fmla="*/ 116286 w 229337"/>
              <a:gd name="T23" fmla="*/ 50800 h 406400"/>
              <a:gd name="T24" fmla="*/ 124039 w 229337"/>
              <a:gd name="T25" fmla="*/ 88900 h 406400"/>
              <a:gd name="T26" fmla="*/ 131790 w 229337"/>
              <a:gd name="T27" fmla="*/ 215900 h 406400"/>
              <a:gd name="T28" fmla="*/ 139543 w 229337"/>
              <a:gd name="T29" fmla="*/ 177800 h 406400"/>
              <a:gd name="T30" fmla="*/ 139543 w 229337"/>
              <a:gd name="T31" fmla="*/ 152400 h 4064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9337" h="406400">
                <a:moveTo>
                  <a:pt x="0" y="406400"/>
                </a:moveTo>
                <a:cubicBezTo>
                  <a:pt x="4233" y="385233"/>
                  <a:pt x="7020" y="363725"/>
                  <a:pt x="12700" y="342900"/>
                </a:cubicBezTo>
                <a:cubicBezTo>
                  <a:pt x="27623" y="288181"/>
                  <a:pt x="54083" y="234303"/>
                  <a:pt x="63500" y="177800"/>
                </a:cubicBezTo>
                <a:cubicBezTo>
                  <a:pt x="69111" y="144134"/>
                  <a:pt x="69049" y="109573"/>
                  <a:pt x="76200" y="76200"/>
                </a:cubicBezTo>
                <a:cubicBezTo>
                  <a:pt x="81810" y="50020"/>
                  <a:pt x="101600" y="0"/>
                  <a:pt x="101600" y="0"/>
                </a:cubicBezTo>
                <a:cubicBezTo>
                  <a:pt x="105833" y="71967"/>
                  <a:pt x="99195" y="145409"/>
                  <a:pt x="114300" y="215900"/>
                </a:cubicBezTo>
                <a:cubicBezTo>
                  <a:pt x="117498" y="230825"/>
                  <a:pt x="135684" y="192526"/>
                  <a:pt x="139700" y="177800"/>
                </a:cubicBezTo>
                <a:cubicBezTo>
                  <a:pt x="148680" y="144872"/>
                  <a:pt x="148167" y="110067"/>
                  <a:pt x="152400" y="76200"/>
                </a:cubicBezTo>
                <a:cubicBezTo>
                  <a:pt x="156633" y="101600"/>
                  <a:pt x="160050" y="127150"/>
                  <a:pt x="165100" y="152400"/>
                </a:cubicBezTo>
                <a:cubicBezTo>
                  <a:pt x="173073" y="192267"/>
                  <a:pt x="178396" y="204987"/>
                  <a:pt x="190500" y="241300"/>
                </a:cubicBezTo>
                <a:cubicBezTo>
                  <a:pt x="186267" y="194733"/>
                  <a:pt x="177800" y="148359"/>
                  <a:pt x="177800" y="101600"/>
                </a:cubicBezTo>
                <a:cubicBezTo>
                  <a:pt x="177800" y="84146"/>
                  <a:pt x="174888" y="58606"/>
                  <a:pt x="190500" y="50800"/>
                </a:cubicBezTo>
                <a:cubicBezTo>
                  <a:pt x="202474" y="44813"/>
                  <a:pt x="198967" y="76200"/>
                  <a:pt x="203200" y="88900"/>
                </a:cubicBezTo>
                <a:cubicBezTo>
                  <a:pt x="207433" y="131233"/>
                  <a:pt x="204212" y="174992"/>
                  <a:pt x="215900" y="215900"/>
                </a:cubicBezTo>
                <a:cubicBezTo>
                  <a:pt x="219578" y="228772"/>
                  <a:pt x="225975" y="190927"/>
                  <a:pt x="228600" y="177800"/>
                </a:cubicBezTo>
                <a:cubicBezTo>
                  <a:pt x="230260" y="169498"/>
                  <a:pt x="228600" y="160867"/>
                  <a:pt x="228600" y="152400"/>
                </a:cubicBezTo>
              </a:path>
            </a:pathLst>
          </a:custGeom>
          <a:noFill/>
          <a:ln w="9525">
            <a:solidFill>
              <a:srgbClr val="660066"/>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 name="Arc 2"/>
          <p:cNvSpPr/>
          <p:nvPr/>
        </p:nvSpPr>
        <p:spPr bwMode="auto">
          <a:xfrm flipV="1">
            <a:off x="152400" y="-304800"/>
            <a:ext cx="9753600" cy="5486400"/>
          </a:xfrm>
          <a:prstGeom prst="arc">
            <a:avLst/>
          </a:prstGeom>
          <a:noFill/>
          <a:ln w="57150" cap="flat" cmpd="sng" algn="ctr">
            <a:solidFill>
              <a:srgbClr val="FF0000"/>
            </a:solidFill>
            <a:prstDash val="solid"/>
            <a:round/>
            <a:headEnd type="none" w="med" len="med"/>
            <a:tailEnd type="none" w="med" len="med"/>
          </a:ln>
          <a:effectLst/>
          <a:extLst/>
        </p:spPr>
        <p:txBody>
          <a:bodyPr/>
          <a:lstStyle/>
          <a:p>
            <a:pPr>
              <a:defRPr/>
            </a:pPr>
            <a:endParaRPr lang="en-US">
              <a:solidFill>
                <a:srgbClr val="000000"/>
              </a:solidFill>
            </a:endParaRPr>
          </a:p>
        </p:txBody>
      </p:sp>
      <p:sp>
        <p:nvSpPr>
          <p:cNvPr id="69639" name="Rectangle 3"/>
          <p:cNvSpPr>
            <a:spLocks noChangeArrowheads="1"/>
          </p:cNvSpPr>
          <p:nvPr/>
        </p:nvSpPr>
        <p:spPr bwMode="auto">
          <a:xfrm>
            <a:off x="8796338" y="3751263"/>
            <a:ext cx="1762125" cy="609600"/>
          </a:xfrm>
          <a:prstGeom prst="rect">
            <a:avLst/>
          </a:prstGeom>
          <a:solidFill>
            <a:srgbClr val="FFFFFF"/>
          </a:solidFill>
          <a:ln w="9525">
            <a:solidFill>
              <a:schemeClr val="bg1"/>
            </a:solidFill>
            <a:round/>
            <a:headEnd/>
            <a:tailEnd/>
          </a:ln>
        </p:spPr>
        <p:txBody>
          <a:bodyPr/>
          <a:lstStyle/>
          <a:p>
            <a:endParaRPr lang="en-US">
              <a:solidFill>
                <a:srgbClr val="000000"/>
              </a:solidFill>
            </a:endParaRPr>
          </a:p>
        </p:txBody>
      </p:sp>
      <p:cxnSp>
        <p:nvCxnSpPr>
          <p:cNvPr id="6" name="Straight Connector 5"/>
          <p:cNvCxnSpPr/>
          <p:nvPr/>
        </p:nvCxnSpPr>
        <p:spPr bwMode="auto">
          <a:xfrm>
            <a:off x="2362200" y="5181600"/>
            <a:ext cx="2667000" cy="0"/>
          </a:xfrm>
          <a:prstGeom prst="line">
            <a:avLst/>
          </a:prstGeom>
          <a:solidFill>
            <a:schemeClr val="accent1"/>
          </a:solidFill>
          <a:ln w="571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2" name="Text Box 6"/>
          <p:cNvSpPr txBox="1">
            <a:spLocks noChangeArrowheads="1"/>
          </p:cNvSpPr>
          <p:nvPr/>
        </p:nvSpPr>
        <p:spPr bwMode="auto">
          <a:xfrm>
            <a:off x="3276600" y="3200400"/>
            <a:ext cx="3179763"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i="1" dirty="0">
                <a:cs typeface="+mn-cs"/>
              </a:rPr>
              <a:t>Increasing desperation,</a:t>
            </a:r>
          </a:p>
          <a:p>
            <a:pPr algn="ctr">
              <a:defRPr/>
            </a:pPr>
            <a:r>
              <a:rPr lang="en-US" i="1" dirty="0">
                <a:cs typeface="+mn-cs"/>
              </a:rPr>
              <a:t>as Earth’s petroleum</a:t>
            </a:r>
          </a:p>
          <a:p>
            <a:pPr algn="ctr">
              <a:defRPr/>
            </a:pPr>
            <a:r>
              <a:rPr lang="en-US" i="1" dirty="0">
                <a:cs typeface="+mn-cs"/>
              </a:rPr>
              <a:t>has been used up.</a:t>
            </a:r>
            <a:endParaRPr lang="en-US" dirty="0">
              <a:cs typeface="+mn-cs"/>
            </a:endParaRPr>
          </a:p>
        </p:txBody>
      </p:sp>
      <p:sp>
        <p:nvSpPr>
          <p:cNvPr id="69642" name="Rectangle 12"/>
          <p:cNvSpPr>
            <a:spLocks noChangeArrowheads="1"/>
          </p:cNvSpPr>
          <p:nvPr/>
        </p:nvSpPr>
        <p:spPr bwMode="auto">
          <a:xfrm>
            <a:off x="3352800" y="3200400"/>
            <a:ext cx="3048000" cy="1219200"/>
          </a:xfrm>
          <a:prstGeom prst="rect">
            <a:avLst/>
          </a:prstGeom>
          <a:solidFill>
            <a:srgbClr val="FF0000">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69643" name="Rectangle 12"/>
          <p:cNvSpPr>
            <a:spLocks noChangeArrowheads="1"/>
          </p:cNvSpPr>
          <p:nvPr/>
        </p:nvSpPr>
        <p:spPr bwMode="auto">
          <a:xfrm>
            <a:off x="7086600" y="1600200"/>
            <a:ext cx="1676400" cy="4038600"/>
          </a:xfrm>
          <a:prstGeom prst="rect">
            <a:avLst/>
          </a:prstGeom>
          <a:solidFill>
            <a:srgbClr val="FF0000">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69644" name="TextBox 2"/>
          <p:cNvSpPr txBox="1">
            <a:spLocks noChangeArrowheads="1"/>
          </p:cNvSpPr>
          <p:nvPr/>
        </p:nvSpPr>
        <p:spPr bwMode="auto">
          <a:xfrm>
            <a:off x="7162800" y="1828800"/>
            <a:ext cx="8429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b="1">
                <a:solidFill>
                  <a:srgbClr val="FF0000"/>
                </a:solidFill>
              </a:rPr>
              <a:t>Deeper </a:t>
            </a:r>
          </a:p>
          <a:p>
            <a:r>
              <a:rPr lang="en-US" sz="1400" b="1">
                <a:solidFill>
                  <a:srgbClr val="FF0000"/>
                </a:solidFill>
              </a:rPr>
              <a:t>  drilling</a:t>
            </a:r>
          </a:p>
        </p:txBody>
      </p:sp>
      <p:sp>
        <p:nvSpPr>
          <p:cNvPr id="69645" name="Rectangle 15"/>
          <p:cNvSpPr>
            <a:spLocks noChangeArrowheads="1"/>
          </p:cNvSpPr>
          <p:nvPr/>
        </p:nvSpPr>
        <p:spPr bwMode="auto">
          <a:xfrm>
            <a:off x="8153400" y="1600200"/>
            <a:ext cx="609600" cy="3987800"/>
          </a:xfrm>
          <a:prstGeom prst="rect">
            <a:avLst/>
          </a:prstGeom>
          <a:solidFill>
            <a:srgbClr val="FF0000">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69646" name="TextBox 2"/>
          <p:cNvSpPr txBox="1">
            <a:spLocks noChangeArrowheads="1"/>
          </p:cNvSpPr>
          <p:nvPr/>
        </p:nvSpPr>
        <p:spPr bwMode="auto">
          <a:xfrm>
            <a:off x="8174038" y="1638300"/>
            <a:ext cx="7032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b="1">
                <a:solidFill>
                  <a:srgbClr val="FF0000"/>
                </a:solidFill>
              </a:rPr>
              <a:t>Frack-</a:t>
            </a:r>
          </a:p>
          <a:p>
            <a:r>
              <a:rPr lang="en-US" sz="1400" b="1">
                <a:solidFill>
                  <a:srgbClr val="FF0000"/>
                </a:solidFill>
              </a:rPr>
              <a:t>ing</a:t>
            </a:r>
          </a:p>
        </p:txBody>
      </p:sp>
      <p:sp>
        <p:nvSpPr>
          <p:cNvPr id="69647" name="Rectangle 17"/>
          <p:cNvSpPr>
            <a:spLocks noChangeArrowheads="1"/>
          </p:cNvSpPr>
          <p:nvPr/>
        </p:nvSpPr>
        <p:spPr bwMode="auto">
          <a:xfrm>
            <a:off x="8534400" y="1600200"/>
            <a:ext cx="228600" cy="3987800"/>
          </a:xfrm>
          <a:prstGeom prst="rect">
            <a:avLst/>
          </a:prstGeom>
          <a:solidFill>
            <a:srgbClr val="FF0000">
              <a:alpha val="36862"/>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sp>
        <p:nvSpPr>
          <p:cNvPr id="69648" name="TextBox 2"/>
          <p:cNvSpPr txBox="1">
            <a:spLocks noChangeArrowheads="1"/>
          </p:cNvSpPr>
          <p:nvPr/>
        </p:nvSpPr>
        <p:spPr bwMode="auto">
          <a:xfrm>
            <a:off x="7848600" y="990600"/>
            <a:ext cx="10223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b="1">
                <a:solidFill>
                  <a:srgbClr val="FF0000"/>
                </a:solidFill>
              </a:rPr>
              <a:t>Re-drilling</a:t>
            </a:r>
          </a:p>
        </p:txBody>
      </p:sp>
      <p:cxnSp>
        <p:nvCxnSpPr>
          <p:cNvPr id="4" name="Straight Connector 3"/>
          <p:cNvCxnSpPr/>
          <p:nvPr/>
        </p:nvCxnSpPr>
        <p:spPr bwMode="auto">
          <a:xfrm flipH="1" flipV="1">
            <a:off x="8610600" y="1295400"/>
            <a:ext cx="76200" cy="228600"/>
          </a:xfrm>
          <a:prstGeom prst="lin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2" name="Sound 1">
            <a:hlinkClick r:id="" action="ppaction://media"/>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78800" y="58928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cSld>
  <p:clrMapOvr>
    <a:masterClrMapping/>
  </p:clrMapOvr>
  <p:transition xmlns:p14="http://schemas.microsoft.com/office/powerpoint/2010/main" spd="slow" advTm="15526"/>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202499"/>
        </a:solidFill>
        <a:effectLst/>
      </p:bgPr>
    </p:bg>
    <p:spTree>
      <p:nvGrpSpPr>
        <p:cNvPr id="1" name=""/>
        <p:cNvGrpSpPr/>
        <p:nvPr/>
      </p:nvGrpSpPr>
      <p:grpSpPr>
        <a:xfrm>
          <a:off x="0" y="0"/>
          <a:ext cx="0" cy="0"/>
          <a:chOff x="0" y="0"/>
          <a:chExt cx="0" cy="0"/>
        </a:xfrm>
      </p:grpSpPr>
      <p:sp>
        <p:nvSpPr>
          <p:cNvPr id="518146" name="Text Box 2"/>
          <p:cNvSpPr txBox="1">
            <a:spLocks noChangeArrowheads="1"/>
          </p:cNvSpPr>
          <p:nvPr/>
        </p:nvSpPr>
        <p:spPr bwMode="auto">
          <a:xfrm>
            <a:off x="457200" y="381000"/>
            <a:ext cx="7094538" cy="354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457200" indent="-457200">
              <a:defRPr sz="2400">
                <a:solidFill>
                  <a:schemeClr val="tx1"/>
                </a:solidFill>
                <a:latin typeface="Times" charset="0"/>
                <a:ea typeface="ＭＳ Ｐゴシック" charset="0"/>
              </a:defRPr>
            </a:lvl1pPr>
            <a:lvl2pPr marL="914400" indent="-457200">
              <a:defRPr sz="2400">
                <a:solidFill>
                  <a:schemeClr val="tx1"/>
                </a:solidFill>
                <a:latin typeface="Times" charset="0"/>
                <a:ea typeface="ＭＳ Ｐゴシック" charset="0"/>
              </a:defRPr>
            </a:lvl2pPr>
            <a:lvl3pPr marL="1371600" indent="-457200">
              <a:defRPr sz="2400">
                <a:solidFill>
                  <a:schemeClr val="tx1"/>
                </a:solidFill>
                <a:latin typeface="Times" charset="0"/>
                <a:ea typeface="ＭＳ Ｐゴシック" charset="0"/>
              </a:defRPr>
            </a:lvl3pPr>
            <a:lvl4pPr marL="1828800" indent="-457200">
              <a:defRPr sz="2400">
                <a:solidFill>
                  <a:schemeClr val="tx1"/>
                </a:solidFill>
                <a:latin typeface="Times" charset="0"/>
                <a:ea typeface="ＭＳ Ｐゴシック" charset="0"/>
              </a:defRPr>
            </a:lvl4pPr>
            <a:lvl5pPr marL="2286000" indent="-457200">
              <a:defRPr sz="2400">
                <a:solidFill>
                  <a:schemeClr val="tx1"/>
                </a:solidFill>
                <a:latin typeface="Times" charset="0"/>
                <a:ea typeface="ＭＳ Ｐゴシック" charset="0"/>
              </a:defRPr>
            </a:lvl5pPr>
            <a:lvl6pPr marL="2743200" indent="-457200" eaLnBrk="0" fontAlgn="base" hangingPunct="0">
              <a:spcBef>
                <a:spcPct val="0"/>
              </a:spcBef>
              <a:spcAft>
                <a:spcPct val="0"/>
              </a:spcAft>
              <a:defRPr sz="2400">
                <a:solidFill>
                  <a:schemeClr val="tx1"/>
                </a:solidFill>
                <a:latin typeface="Times" charset="0"/>
                <a:ea typeface="ＭＳ Ｐゴシック" charset="0"/>
              </a:defRPr>
            </a:lvl6pPr>
            <a:lvl7pPr marL="3200400" indent="-457200" eaLnBrk="0" fontAlgn="base" hangingPunct="0">
              <a:spcBef>
                <a:spcPct val="0"/>
              </a:spcBef>
              <a:spcAft>
                <a:spcPct val="0"/>
              </a:spcAft>
              <a:defRPr sz="2400">
                <a:solidFill>
                  <a:schemeClr val="tx1"/>
                </a:solidFill>
                <a:latin typeface="Times" charset="0"/>
                <a:ea typeface="ＭＳ Ｐゴシック" charset="0"/>
              </a:defRPr>
            </a:lvl7pPr>
            <a:lvl8pPr marL="3657600" indent="-457200" eaLnBrk="0" fontAlgn="base" hangingPunct="0">
              <a:spcBef>
                <a:spcPct val="0"/>
              </a:spcBef>
              <a:spcAft>
                <a:spcPct val="0"/>
              </a:spcAft>
              <a:defRPr sz="2400">
                <a:solidFill>
                  <a:schemeClr val="tx1"/>
                </a:solidFill>
                <a:latin typeface="Times" charset="0"/>
                <a:ea typeface="ＭＳ Ｐゴシック" charset="0"/>
              </a:defRPr>
            </a:lvl8pPr>
            <a:lvl9pPr marL="4114800" indent="-4572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sz="2800" dirty="0">
                <a:solidFill>
                  <a:schemeClr val="bg1"/>
                </a:solidFill>
              </a:rPr>
              <a:t>Lecture 26: Resource issues on a finite Earth</a:t>
            </a:r>
          </a:p>
          <a:p>
            <a:pPr>
              <a:defRPr/>
            </a:pPr>
            <a:endParaRPr lang="en-US" sz="2800" dirty="0" smtClean="0">
              <a:solidFill>
                <a:schemeClr val="bg1"/>
              </a:solidFill>
              <a:cs typeface="+mn-cs"/>
            </a:endParaRPr>
          </a:p>
          <a:p>
            <a:pPr>
              <a:buFont typeface="Times" charset="0"/>
              <a:buNone/>
              <a:defRPr/>
            </a:pPr>
            <a:r>
              <a:rPr lang="en-US" sz="2800" dirty="0" smtClean="0">
                <a:solidFill>
                  <a:schemeClr val="bg1"/>
                </a:solidFill>
                <a:cs typeface="+mn-cs"/>
              </a:rPr>
              <a:t>We have in centuries used up much of the </a:t>
            </a:r>
          </a:p>
          <a:p>
            <a:pPr>
              <a:buFont typeface="Times" charset="0"/>
              <a:buNone/>
              <a:defRPr/>
            </a:pPr>
            <a:r>
              <a:rPr lang="en-US" sz="2800" dirty="0" smtClean="0">
                <a:solidFill>
                  <a:schemeClr val="bg1"/>
                </a:solidFill>
                <a:cs typeface="+mn-cs"/>
              </a:rPr>
              <a:t>    non-renewable resources of a very old planet.</a:t>
            </a:r>
          </a:p>
          <a:p>
            <a:pPr>
              <a:buFont typeface="Times" charset="0"/>
              <a:buNone/>
              <a:defRPr/>
            </a:pPr>
            <a:endParaRPr lang="en-US" sz="2800" dirty="0" smtClean="0">
              <a:solidFill>
                <a:schemeClr val="bg1"/>
              </a:solidFill>
              <a:cs typeface="+mn-cs"/>
            </a:endParaRPr>
          </a:p>
          <a:p>
            <a:pPr>
              <a:buFont typeface="Times" charset="0"/>
              <a:buNone/>
              <a:defRPr/>
            </a:pPr>
            <a:r>
              <a:rPr lang="en-US" sz="2800" dirty="0">
                <a:solidFill>
                  <a:schemeClr val="bg1"/>
                </a:solidFill>
                <a:cs typeface="+mn-cs"/>
              </a:rPr>
              <a:t>	</a:t>
            </a:r>
            <a:r>
              <a:rPr lang="en-US" sz="2800" dirty="0" smtClean="0">
                <a:solidFill>
                  <a:schemeClr val="bg1"/>
                </a:solidFill>
                <a:cs typeface="+mn-cs"/>
              </a:rPr>
              <a:t>Two examples:</a:t>
            </a:r>
          </a:p>
          <a:p>
            <a:pPr>
              <a:buFont typeface="Times" charset="0"/>
              <a:buNone/>
              <a:defRPr/>
            </a:pPr>
            <a:r>
              <a:rPr lang="en-US" sz="2800" dirty="0">
                <a:solidFill>
                  <a:schemeClr val="bg1"/>
                </a:solidFill>
                <a:cs typeface="+mn-cs"/>
              </a:rPr>
              <a:t>	</a:t>
            </a:r>
            <a:r>
              <a:rPr lang="en-US" sz="2800" dirty="0" smtClean="0">
                <a:solidFill>
                  <a:schemeClr val="bg1"/>
                </a:solidFill>
                <a:cs typeface="+mn-cs"/>
              </a:rPr>
              <a:t>	Petroleum</a:t>
            </a:r>
          </a:p>
          <a:p>
            <a:pPr>
              <a:buFont typeface="Times" charset="0"/>
              <a:buNone/>
              <a:defRPr/>
            </a:pPr>
            <a:r>
              <a:rPr lang="en-US" sz="2800" dirty="0">
                <a:solidFill>
                  <a:schemeClr val="bg1"/>
                </a:solidFill>
                <a:cs typeface="+mn-cs"/>
              </a:rPr>
              <a:t>	</a:t>
            </a:r>
            <a:r>
              <a:rPr lang="en-US" sz="2800" dirty="0" smtClean="0">
                <a:solidFill>
                  <a:schemeClr val="bg1"/>
                </a:solidFill>
                <a:cs typeface="+mn-cs"/>
              </a:rPr>
              <a:t>	Mineral resources</a:t>
            </a:r>
          </a:p>
        </p:txBody>
      </p:sp>
      <p:pic>
        <p:nvPicPr>
          <p:cNvPr id="2" name="Sound 1">
            <a:hlinkClick r:id="" action="ppaction://media"/>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178800" y="58928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cSld>
  <p:clrMapOvr>
    <a:masterClrMapping/>
  </p:clrMapOvr>
  <p:transition xmlns:p14="http://schemas.microsoft.com/office/powerpoint/2010/main" spd="slow" advTm="11520"/>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3" descr="1122-4600squar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Rectangle 4"/>
          <p:cNvSpPr>
            <a:spLocks noChangeArrowheads="1"/>
          </p:cNvSpPr>
          <p:nvPr/>
        </p:nvSpPr>
        <p:spPr bwMode="auto">
          <a:xfrm>
            <a:off x="2438400" y="0"/>
            <a:ext cx="2743200" cy="228600"/>
          </a:xfrm>
          <a:prstGeom prst="rect">
            <a:avLst/>
          </a:prstGeom>
          <a:solidFill>
            <a:srgbClr val="FFFFFF"/>
          </a:solidFill>
          <a:ln w="9525">
            <a:solidFill>
              <a:srgbClr val="FFFFFF"/>
            </a:solidFill>
            <a:round/>
            <a:headEnd/>
            <a:tailEnd/>
          </a:ln>
        </p:spPr>
        <p:txBody>
          <a:bodyPr/>
          <a:lstStyle/>
          <a:p>
            <a:endParaRPr lang="en-US">
              <a:solidFill>
                <a:srgbClr val="000000"/>
              </a:solidFill>
            </a:endParaRPr>
          </a:p>
        </p:txBody>
      </p:sp>
      <p:sp>
        <p:nvSpPr>
          <p:cNvPr id="18435" name="TextBox 6"/>
          <p:cNvSpPr txBox="1">
            <a:spLocks noChangeArrowheads="1"/>
          </p:cNvSpPr>
          <p:nvPr/>
        </p:nvSpPr>
        <p:spPr bwMode="auto">
          <a:xfrm>
            <a:off x="2514600" y="0"/>
            <a:ext cx="2670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200">
                <a:latin typeface="Helvetica" charset="0"/>
                <a:cs typeface="Helvetica" charset="0"/>
              </a:rPr>
              <a:t>4500 million years = 4.5 billion years</a:t>
            </a:r>
          </a:p>
        </p:txBody>
      </p:sp>
      <p:sp>
        <p:nvSpPr>
          <p:cNvPr id="18436" name="Rectangle 7"/>
          <p:cNvSpPr>
            <a:spLocks noChangeArrowheads="1"/>
          </p:cNvSpPr>
          <p:nvPr/>
        </p:nvSpPr>
        <p:spPr bwMode="auto">
          <a:xfrm>
            <a:off x="-76200" y="6553200"/>
            <a:ext cx="2514600" cy="3048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18437" name="Rectangle 6"/>
          <p:cNvSpPr>
            <a:spLocks noChangeArrowheads="1"/>
          </p:cNvSpPr>
          <p:nvPr/>
        </p:nvSpPr>
        <p:spPr bwMode="auto">
          <a:xfrm>
            <a:off x="0" y="4406900"/>
            <a:ext cx="2362200" cy="2298700"/>
          </a:xfrm>
          <a:prstGeom prst="rect">
            <a:avLst/>
          </a:prstGeom>
          <a:solidFill>
            <a:schemeClr val="bg1"/>
          </a:solidFill>
          <a:ln w="9525">
            <a:solidFill>
              <a:schemeClr val="bg1"/>
            </a:solidFill>
            <a:miter lim="800000"/>
            <a:headEnd/>
            <a:tailEnd/>
          </a:ln>
        </p:spPr>
        <p:txBody>
          <a:bodyPr wrap="none" anchor="ctr"/>
          <a:lstStyle/>
          <a:p>
            <a:endParaRPr lang="en-US"/>
          </a:p>
        </p:txBody>
      </p:sp>
      <p:pic>
        <p:nvPicPr>
          <p:cNvPr id="18438" name="Picture 6" descr="547-TubeDocument-DeclarationLarge-6_1024x1024.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200" y="449580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7" descr="India_Meenakshi_Temple.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62000" y="449580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8" descr="800px-Gaius_Iulius_Caesar_(Vatican_Museum).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447800" y="449580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9" descr="GreekAmphora.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6200" y="518160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10" descr="ShangVase.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62000" y="518160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11" descr="SumerianTablet.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447800" y="518160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4" name="Picture 12" descr="Pyramids.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6200" y="586740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5" name="Picture 13" descr="Stonehenge.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62000" y="586740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6" name="Picture 14" descr="EarlyAgHarvesting.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447800" y="586740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7" name="Rectangle 3"/>
          <p:cNvSpPr>
            <a:spLocks noChangeArrowheads="1"/>
          </p:cNvSpPr>
          <p:nvPr/>
        </p:nvSpPr>
        <p:spPr bwMode="auto">
          <a:xfrm>
            <a:off x="2476500" y="266700"/>
            <a:ext cx="6502400" cy="6388100"/>
          </a:xfrm>
          <a:prstGeom prst="rect">
            <a:avLst/>
          </a:prstGeom>
          <a:solidFill>
            <a:srgbClr val="FF0000">
              <a:alpha val="9019"/>
            </a:srgbClr>
          </a:solidFill>
          <a:ln w="9525">
            <a:solidFill>
              <a:schemeClr val="tx1"/>
            </a:solidFill>
            <a:round/>
            <a:headEnd/>
            <a:tailEnd/>
          </a:ln>
        </p:spPr>
        <p:txBody>
          <a:bodyPr/>
          <a:lstStyle/>
          <a:p>
            <a:endParaRPr lang="en-US">
              <a:solidFill>
                <a:srgbClr val="000000"/>
              </a:solidFill>
            </a:endParaRPr>
          </a:p>
        </p:txBody>
      </p:sp>
      <p:sp>
        <p:nvSpPr>
          <p:cNvPr id="18448" name="Rectangle 18"/>
          <p:cNvSpPr>
            <a:spLocks noChangeArrowheads="1"/>
          </p:cNvSpPr>
          <p:nvPr/>
        </p:nvSpPr>
        <p:spPr bwMode="auto">
          <a:xfrm>
            <a:off x="3632200" y="6654800"/>
            <a:ext cx="4191000" cy="114300"/>
          </a:xfrm>
          <a:prstGeom prst="rect">
            <a:avLst/>
          </a:prstGeom>
          <a:solidFill>
            <a:srgbClr val="FF0000">
              <a:alpha val="9019"/>
            </a:srgbClr>
          </a:solidFill>
          <a:ln w="9525">
            <a:solidFill>
              <a:schemeClr val="tx1"/>
            </a:solidFill>
            <a:round/>
            <a:headEnd/>
            <a:tailEnd/>
          </a:ln>
        </p:spPr>
        <p:txBody>
          <a:bodyPr/>
          <a:lstStyle/>
          <a:p>
            <a:endParaRPr lang="en-US">
              <a:solidFill>
                <a:srgbClr val="000000"/>
              </a:solidFill>
            </a:endParaRPr>
          </a:p>
        </p:txBody>
      </p:sp>
      <p:sp>
        <p:nvSpPr>
          <p:cNvPr id="18449" name="Freeform 5"/>
          <p:cNvSpPr>
            <a:spLocks/>
          </p:cNvSpPr>
          <p:nvPr/>
        </p:nvSpPr>
        <p:spPr bwMode="auto">
          <a:xfrm>
            <a:off x="2921000" y="3035300"/>
            <a:ext cx="6019800" cy="1003300"/>
          </a:xfrm>
          <a:custGeom>
            <a:avLst/>
            <a:gdLst>
              <a:gd name="T0" fmla="*/ 101600 w 6019800"/>
              <a:gd name="T1" fmla="*/ 152400 h 1003300"/>
              <a:gd name="T2" fmla="*/ 203200 w 6019800"/>
              <a:gd name="T3" fmla="*/ 114300 h 1003300"/>
              <a:gd name="T4" fmla="*/ 609600 w 6019800"/>
              <a:gd name="T5" fmla="*/ 114300 h 1003300"/>
              <a:gd name="T6" fmla="*/ 723900 w 6019800"/>
              <a:gd name="T7" fmla="*/ 152400 h 1003300"/>
              <a:gd name="T8" fmla="*/ 1092200 w 6019800"/>
              <a:gd name="T9" fmla="*/ 152400 h 1003300"/>
              <a:gd name="T10" fmla="*/ 1320800 w 6019800"/>
              <a:gd name="T11" fmla="*/ 114300 h 1003300"/>
              <a:gd name="T12" fmla="*/ 1511300 w 6019800"/>
              <a:gd name="T13" fmla="*/ 63500 h 1003300"/>
              <a:gd name="T14" fmla="*/ 1943100 w 6019800"/>
              <a:gd name="T15" fmla="*/ 101600 h 1003300"/>
              <a:gd name="T16" fmla="*/ 2108200 w 6019800"/>
              <a:gd name="T17" fmla="*/ 127000 h 1003300"/>
              <a:gd name="T18" fmla="*/ 2463800 w 6019800"/>
              <a:gd name="T19" fmla="*/ 127000 h 1003300"/>
              <a:gd name="T20" fmla="*/ 2743200 w 6019800"/>
              <a:gd name="T21" fmla="*/ 88900 h 1003300"/>
              <a:gd name="T22" fmla="*/ 3721100 w 6019800"/>
              <a:gd name="T23" fmla="*/ 101600 h 1003300"/>
              <a:gd name="T24" fmla="*/ 3962400 w 6019800"/>
              <a:gd name="T25" fmla="*/ 50800 h 1003300"/>
              <a:gd name="T26" fmla="*/ 4127500 w 6019800"/>
              <a:gd name="T27" fmla="*/ 12700 h 1003300"/>
              <a:gd name="T28" fmla="*/ 4648200 w 6019800"/>
              <a:gd name="T29" fmla="*/ 12700 h 1003300"/>
              <a:gd name="T30" fmla="*/ 4838700 w 6019800"/>
              <a:gd name="T31" fmla="*/ 50800 h 1003300"/>
              <a:gd name="T32" fmla="*/ 5600700 w 6019800"/>
              <a:gd name="T33" fmla="*/ 88900 h 1003300"/>
              <a:gd name="T34" fmla="*/ 5765800 w 6019800"/>
              <a:gd name="T35" fmla="*/ 114300 h 1003300"/>
              <a:gd name="T36" fmla="*/ 5918200 w 6019800"/>
              <a:gd name="T37" fmla="*/ 165100 h 1003300"/>
              <a:gd name="T38" fmla="*/ 5994400 w 6019800"/>
              <a:gd name="T39" fmla="*/ 215900 h 1003300"/>
              <a:gd name="T40" fmla="*/ 5994400 w 6019800"/>
              <a:gd name="T41" fmla="*/ 330200 h 1003300"/>
              <a:gd name="T42" fmla="*/ 5943600 w 6019800"/>
              <a:gd name="T43" fmla="*/ 520700 h 1003300"/>
              <a:gd name="T44" fmla="*/ 5829300 w 6019800"/>
              <a:gd name="T45" fmla="*/ 571500 h 1003300"/>
              <a:gd name="T46" fmla="*/ 5283200 w 6019800"/>
              <a:gd name="T47" fmla="*/ 622300 h 1003300"/>
              <a:gd name="T48" fmla="*/ 4826000 w 6019800"/>
              <a:gd name="T49" fmla="*/ 596900 h 1003300"/>
              <a:gd name="T50" fmla="*/ 4622800 w 6019800"/>
              <a:gd name="T51" fmla="*/ 571500 h 1003300"/>
              <a:gd name="T52" fmla="*/ 4381500 w 6019800"/>
              <a:gd name="T53" fmla="*/ 596900 h 1003300"/>
              <a:gd name="T54" fmla="*/ 4267200 w 6019800"/>
              <a:gd name="T55" fmla="*/ 685800 h 1003300"/>
              <a:gd name="T56" fmla="*/ 4140200 w 6019800"/>
              <a:gd name="T57" fmla="*/ 863600 h 1003300"/>
              <a:gd name="T58" fmla="*/ 3975100 w 6019800"/>
              <a:gd name="T59" fmla="*/ 914400 h 1003300"/>
              <a:gd name="T60" fmla="*/ 3429000 w 6019800"/>
              <a:gd name="T61" fmla="*/ 965200 h 1003300"/>
              <a:gd name="T62" fmla="*/ 2832100 w 6019800"/>
              <a:gd name="T63" fmla="*/ 990600 h 1003300"/>
              <a:gd name="T64" fmla="*/ 2451100 w 6019800"/>
              <a:gd name="T65" fmla="*/ 965200 h 1003300"/>
              <a:gd name="T66" fmla="*/ 2260600 w 6019800"/>
              <a:gd name="T67" fmla="*/ 927100 h 1003300"/>
              <a:gd name="T68" fmla="*/ 1841500 w 6019800"/>
              <a:gd name="T69" fmla="*/ 901700 h 1003300"/>
              <a:gd name="T70" fmla="*/ 1663700 w 6019800"/>
              <a:gd name="T71" fmla="*/ 838200 h 1003300"/>
              <a:gd name="T72" fmla="*/ 1524000 w 6019800"/>
              <a:gd name="T73" fmla="*/ 723900 h 1003300"/>
              <a:gd name="T74" fmla="*/ 1409700 w 6019800"/>
              <a:gd name="T75" fmla="*/ 660400 h 1003300"/>
              <a:gd name="T76" fmla="*/ 1295400 w 6019800"/>
              <a:gd name="T77" fmla="*/ 622300 h 1003300"/>
              <a:gd name="T78" fmla="*/ 457200 w 6019800"/>
              <a:gd name="T79" fmla="*/ 584200 h 1003300"/>
              <a:gd name="T80" fmla="*/ 139700 w 6019800"/>
              <a:gd name="T81" fmla="*/ 520700 h 1003300"/>
              <a:gd name="T82" fmla="*/ 63500 w 6019800"/>
              <a:gd name="T83" fmla="*/ 431800 h 1003300"/>
              <a:gd name="T84" fmla="*/ 0 w 6019800"/>
              <a:gd name="T85" fmla="*/ 177800 h 100330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019800" h="1003300">
                <a:moveTo>
                  <a:pt x="0" y="177800"/>
                </a:moveTo>
                <a:cubicBezTo>
                  <a:pt x="24152" y="172970"/>
                  <a:pt x="75565" y="165417"/>
                  <a:pt x="101600" y="152400"/>
                </a:cubicBezTo>
                <a:cubicBezTo>
                  <a:pt x="115252" y="145574"/>
                  <a:pt x="125408" y="132359"/>
                  <a:pt x="139700" y="127000"/>
                </a:cubicBezTo>
                <a:cubicBezTo>
                  <a:pt x="159911" y="119421"/>
                  <a:pt x="182375" y="119980"/>
                  <a:pt x="203200" y="114300"/>
                </a:cubicBezTo>
                <a:cubicBezTo>
                  <a:pt x="229031" y="107255"/>
                  <a:pt x="279400" y="88900"/>
                  <a:pt x="279400" y="88900"/>
                </a:cubicBezTo>
                <a:cubicBezTo>
                  <a:pt x="366820" y="93063"/>
                  <a:pt x="507539" y="86465"/>
                  <a:pt x="609600" y="114300"/>
                </a:cubicBezTo>
                <a:cubicBezTo>
                  <a:pt x="635431" y="121345"/>
                  <a:pt x="660400" y="131233"/>
                  <a:pt x="685800" y="139700"/>
                </a:cubicBezTo>
                <a:lnTo>
                  <a:pt x="723900" y="152400"/>
                </a:lnTo>
                <a:lnTo>
                  <a:pt x="762000" y="165100"/>
                </a:lnTo>
                <a:cubicBezTo>
                  <a:pt x="872067" y="160867"/>
                  <a:pt x="982242" y="158868"/>
                  <a:pt x="1092200" y="152400"/>
                </a:cubicBezTo>
                <a:cubicBezTo>
                  <a:pt x="1213487" y="145265"/>
                  <a:pt x="1159478" y="144024"/>
                  <a:pt x="1244600" y="127000"/>
                </a:cubicBezTo>
                <a:cubicBezTo>
                  <a:pt x="1269850" y="121950"/>
                  <a:pt x="1295400" y="118533"/>
                  <a:pt x="1320800" y="114300"/>
                </a:cubicBezTo>
                <a:cubicBezTo>
                  <a:pt x="1333500" y="105833"/>
                  <a:pt x="1344608" y="94259"/>
                  <a:pt x="1358900" y="88900"/>
                </a:cubicBezTo>
                <a:cubicBezTo>
                  <a:pt x="1381756" y="80329"/>
                  <a:pt x="1498099" y="65386"/>
                  <a:pt x="1511300" y="63500"/>
                </a:cubicBezTo>
                <a:cubicBezTo>
                  <a:pt x="1629833" y="67733"/>
                  <a:pt x="1748750" y="65775"/>
                  <a:pt x="1866900" y="76200"/>
                </a:cubicBezTo>
                <a:cubicBezTo>
                  <a:pt x="1893570" y="78553"/>
                  <a:pt x="1917125" y="95106"/>
                  <a:pt x="1943100" y="101600"/>
                </a:cubicBezTo>
                <a:cubicBezTo>
                  <a:pt x="1960033" y="105833"/>
                  <a:pt x="1976648" y="111646"/>
                  <a:pt x="1993900" y="114300"/>
                </a:cubicBezTo>
                <a:cubicBezTo>
                  <a:pt x="2031789" y="120129"/>
                  <a:pt x="2070202" y="121934"/>
                  <a:pt x="2108200" y="127000"/>
                </a:cubicBezTo>
                <a:cubicBezTo>
                  <a:pt x="2133724" y="130403"/>
                  <a:pt x="2159000" y="135467"/>
                  <a:pt x="2184400" y="139700"/>
                </a:cubicBezTo>
                <a:lnTo>
                  <a:pt x="2463800" y="127000"/>
                </a:lnTo>
                <a:cubicBezTo>
                  <a:pt x="2551829" y="121822"/>
                  <a:pt x="2611397" y="117801"/>
                  <a:pt x="2692400" y="101600"/>
                </a:cubicBezTo>
                <a:cubicBezTo>
                  <a:pt x="2709516" y="98177"/>
                  <a:pt x="2726267" y="93133"/>
                  <a:pt x="2743200" y="88900"/>
                </a:cubicBezTo>
                <a:lnTo>
                  <a:pt x="3403600" y="114300"/>
                </a:lnTo>
                <a:cubicBezTo>
                  <a:pt x="3509518" y="114300"/>
                  <a:pt x="3615267" y="105833"/>
                  <a:pt x="3721100" y="101600"/>
                </a:cubicBezTo>
                <a:cubicBezTo>
                  <a:pt x="3759200" y="97367"/>
                  <a:pt x="3797511" y="94729"/>
                  <a:pt x="3835400" y="88900"/>
                </a:cubicBezTo>
                <a:cubicBezTo>
                  <a:pt x="3874269" y="82920"/>
                  <a:pt x="3927786" y="61451"/>
                  <a:pt x="3962400" y="50800"/>
                </a:cubicBezTo>
                <a:cubicBezTo>
                  <a:pt x="3991856" y="41737"/>
                  <a:pt x="4021270" y="32330"/>
                  <a:pt x="4051300" y="25400"/>
                </a:cubicBezTo>
                <a:cubicBezTo>
                  <a:pt x="4076391" y="19610"/>
                  <a:pt x="4102250" y="17750"/>
                  <a:pt x="4127500" y="12700"/>
                </a:cubicBezTo>
                <a:cubicBezTo>
                  <a:pt x="4144616" y="9277"/>
                  <a:pt x="4161367" y="4233"/>
                  <a:pt x="4178300" y="0"/>
                </a:cubicBezTo>
                <a:lnTo>
                  <a:pt x="4648200" y="12700"/>
                </a:lnTo>
                <a:cubicBezTo>
                  <a:pt x="4665635" y="13511"/>
                  <a:pt x="4766260" y="33291"/>
                  <a:pt x="4787900" y="38100"/>
                </a:cubicBezTo>
                <a:cubicBezTo>
                  <a:pt x="4804939" y="41886"/>
                  <a:pt x="4821306" y="49350"/>
                  <a:pt x="4838700" y="50800"/>
                </a:cubicBezTo>
                <a:cubicBezTo>
                  <a:pt x="4923180" y="57840"/>
                  <a:pt x="5008033" y="59267"/>
                  <a:pt x="5092700" y="63500"/>
                </a:cubicBezTo>
                <a:cubicBezTo>
                  <a:pt x="5347777" y="99940"/>
                  <a:pt x="5021798" y="56739"/>
                  <a:pt x="5600700" y="88900"/>
                </a:cubicBezTo>
                <a:cubicBezTo>
                  <a:pt x="5614066" y="89643"/>
                  <a:pt x="5625569" y="99564"/>
                  <a:pt x="5638800" y="101600"/>
                </a:cubicBezTo>
                <a:cubicBezTo>
                  <a:pt x="5680850" y="108069"/>
                  <a:pt x="5723467" y="110067"/>
                  <a:pt x="5765800" y="114300"/>
                </a:cubicBezTo>
                <a:lnTo>
                  <a:pt x="5880100" y="152400"/>
                </a:lnTo>
                <a:lnTo>
                  <a:pt x="5918200" y="165100"/>
                </a:lnTo>
                <a:cubicBezTo>
                  <a:pt x="5930900" y="177800"/>
                  <a:pt x="5941356" y="193237"/>
                  <a:pt x="5956300" y="203200"/>
                </a:cubicBezTo>
                <a:cubicBezTo>
                  <a:pt x="5967439" y="210626"/>
                  <a:pt x="5983947" y="207537"/>
                  <a:pt x="5994400" y="215900"/>
                </a:cubicBezTo>
                <a:cubicBezTo>
                  <a:pt x="6006319" y="225435"/>
                  <a:pt x="6011333" y="241300"/>
                  <a:pt x="6019800" y="254000"/>
                </a:cubicBezTo>
                <a:cubicBezTo>
                  <a:pt x="6011333" y="279400"/>
                  <a:pt x="6009252" y="307923"/>
                  <a:pt x="5994400" y="330200"/>
                </a:cubicBezTo>
                <a:cubicBezTo>
                  <a:pt x="5961574" y="379439"/>
                  <a:pt x="5973827" y="353820"/>
                  <a:pt x="5956300" y="406400"/>
                </a:cubicBezTo>
                <a:cubicBezTo>
                  <a:pt x="5952067" y="444500"/>
                  <a:pt x="5956701" y="484674"/>
                  <a:pt x="5943600" y="520700"/>
                </a:cubicBezTo>
                <a:cubicBezTo>
                  <a:pt x="5938384" y="535045"/>
                  <a:pt x="5919448" y="539901"/>
                  <a:pt x="5905500" y="546100"/>
                </a:cubicBezTo>
                <a:cubicBezTo>
                  <a:pt x="5881034" y="556974"/>
                  <a:pt x="5856053" y="570430"/>
                  <a:pt x="5829300" y="571500"/>
                </a:cubicBezTo>
                <a:lnTo>
                  <a:pt x="5511800" y="584200"/>
                </a:lnTo>
                <a:cubicBezTo>
                  <a:pt x="5351333" y="616293"/>
                  <a:pt x="5427638" y="604245"/>
                  <a:pt x="5283200" y="622300"/>
                </a:cubicBezTo>
                <a:cubicBezTo>
                  <a:pt x="5143500" y="618067"/>
                  <a:pt x="5003649" y="617353"/>
                  <a:pt x="4864100" y="609600"/>
                </a:cubicBezTo>
                <a:cubicBezTo>
                  <a:pt x="4850734" y="608857"/>
                  <a:pt x="4838872" y="600578"/>
                  <a:pt x="4826000" y="596900"/>
                </a:cubicBezTo>
                <a:cubicBezTo>
                  <a:pt x="4809217" y="592105"/>
                  <a:pt x="4792520" y="586365"/>
                  <a:pt x="4775200" y="584200"/>
                </a:cubicBezTo>
                <a:cubicBezTo>
                  <a:pt x="4724618" y="577877"/>
                  <a:pt x="4673600" y="575733"/>
                  <a:pt x="4622800" y="571500"/>
                </a:cubicBezTo>
                <a:cubicBezTo>
                  <a:pt x="4605867" y="567267"/>
                  <a:pt x="4589454" y="558800"/>
                  <a:pt x="4572000" y="558800"/>
                </a:cubicBezTo>
                <a:cubicBezTo>
                  <a:pt x="4474930" y="558800"/>
                  <a:pt x="4440893" y="547406"/>
                  <a:pt x="4381500" y="596900"/>
                </a:cubicBezTo>
                <a:cubicBezTo>
                  <a:pt x="4367702" y="608398"/>
                  <a:pt x="4357577" y="623973"/>
                  <a:pt x="4343400" y="635000"/>
                </a:cubicBezTo>
                <a:cubicBezTo>
                  <a:pt x="4319303" y="653742"/>
                  <a:pt x="4267200" y="685800"/>
                  <a:pt x="4267200" y="685800"/>
                </a:cubicBezTo>
                <a:cubicBezTo>
                  <a:pt x="4257802" y="732792"/>
                  <a:pt x="4252764" y="789136"/>
                  <a:pt x="4216400" y="825500"/>
                </a:cubicBezTo>
                <a:cubicBezTo>
                  <a:pt x="4180004" y="861896"/>
                  <a:pt x="4181517" y="842942"/>
                  <a:pt x="4140200" y="863600"/>
                </a:cubicBezTo>
                <a:cubicBezTo>
                  <a:pt x="4126548" y="870426"/>
                  <a:pt x="4115752" y="882174"/>
                  <a:pt x="4102100" y="889000"/>
                </a:cubicBezTo>
                <a:cubicBezTo>
                  <a:pt x="4069251" y="905425"/>
                  <a:pt x="4002011" y="912645"/>
                  <a:pt x="3975100" y="914400"/>
                </a:cubicBezTo>
                <a:cubicBezTo>
                  <a:pt x="3810134" y="925159"/>
                  <a:pt x="3479800" y="939800"/>
                  <a:pt x="3479800" y="939800"/>
                </a:cubicBezTo>
                <a:cubicBezTo>
                  <a:pt x="3462867" y="948267"/>
                  <a:pt x="3447481" y="961093"/>
                  <a:pt x="3429000" y="965200"/>
                </a:cubicBezTo>
                <a:cubicBezTo>
                  <a:pt x="3287888" y="996558"/>
                  <a:pt x="3140214" y="996149"/>
                  <a:pt x="2997200" y="1003300"/>
                </a:cubicBezTo>
                <a:cubicBezTo>
                  <a:pt x="2942167" y="999067"/>
                  <a:pt x="2887227" y="993356"/>
                  <a:pt x="2832100" y="990600"/>
                </a:cubicBezTo>
                <a:cubicBezTo>
                  <a:pt x="2717864" y="984888"/>
                  <a:pt x="2603325" y="985508"/>
                  <a:pt x="2489200" y="977900"/>
                </a:cubicBezTo>
                <a:cubicBezTo>
                  <a:pt x="2475843" y="977010"/>
                  <a:pt x="2464168" y="968104"/>
                  <a:pt x="2451100" y="965200"/>
                </a:cubicBezTo>
                <a:cubicBezTo>
                  <a:pt x="2425963" y="959614"/>
                  <a:pt x="2400037" y="958086"/>
                  <a:pt x="2374900" y="952500"/>
                </a:cubicBezTo>
                <a:cubicBezTo>
                  <a:pt x="2298423" y="935505"/>
                  <a:pt x="2376835" y="934599"/>
                  <a:pt x="2260600" y="927100"/>
                </a:cubicBezTo>
                <a:cubicBezTo>
                  <a:pt x="2154902" y="920281"/>
                  <a:pt x="2048933" y="918633"/>
                  <a:pt x="1943100" y="914400"/>
                </a:cubicBezTo>
                <a:lnTo>
                  <a:pt x="1841500" y="901700"/>
                </a:lnTo>
                <a:cubicBezTo>
                  <a:pt x="1710028" y="886233"/>
                  <a:pt x="1764918" y="901573"/>
                  <a:pt x="1689100" y="876300"/>
                </a:cubicBezTo>
                <a:cubicBezTo>
                  <a:pt x="1680633" y="863600"/>
                  <a:pt x="1675187" y="848251"/>
                  <a:pt x="1663700" y="838200"/>
                </a:cubicBezTo>
                <a:cubicBezTo>
                  <a:pt x="1640726" y="818098"/>
                  <a:pt x="1587500" y="787400"/>
                  <a:pt x="1587500" y="787400"/>
                </a:cubicBezTo>
                <a:cubicBezTo>
                  <a:pt x="1562100" y="749300"/>
                  <a:pt x="1566333" y="745067"/>
                  <a:pt x="1524000" y="723900"/>
                </a:cubicBezTo>
                <a:cubicBezTo>
                  <a:pt x="1512026" y="717913"/>
                  <a:pt x="1497602" y="717701"/>
                  <a:pt x="1485900" y="711200"/>
                </a:cubicBezTo>
                <a:cubicBezTo>
                  <a:pt x="1459215" y="696375"/>
                  <a:pt x="1438660" y="670053"/>
                  <a:pt x="1409700" y="660400"/>
                </a:cubicBezTo>
                <a:lnTo>
                  <a:pt x="1333500" y="635000"/>
                </a:lnTo>
                <a:lnTo>
                  <a:pt x="1295400" y="622300"/>
                </a:lnTo>
                <a:cubicBezTo>
                  <a:pt x="1052440" y="541313"/>
                  <a:pt x="1270684" y="609862"/>
                  <a:pt x="609600" y="596900"/>
                </a:cubicBezTo>
                <a:lnTo>
                  <a:pt x="457200" y="584200"/>
                </a:lnTo>
                <a:cubicBezTo>
                  <a:pt x="389507" y="579365"/>
                  <a:pt x="321243" y="580670"/>
                  <a:pt x="254000" y="571500"/>
                </a:cubicBezTo>
                <a:cubicBezTo>
                  <a:pt x="163897" y="559213"/>
                  <a:pt x="199748" y="550724"/>
                  <a:pt x="139700" y="520700"/>
                </a:cubicBezTo>
                <a:cubicBezTo>
                  <a:pt x="127726" y="514713"/>
                  <a:pt x="114300" y="512233"/>
                  <a:pt x="101600" y="508000"/>
                </a:cubicBezTo>
                <a:cubicBezTo>
                  <a:pt x="28807" y="398811"/>
                  <a:pt x="116080" y="536960"/>
                  <a:pt x="63500" y="431800"/>
                </a:cubicBezTo>
                <a:cubicBezTo>
                  <a:pt x="40480" y="385761"/>
                  <a:pt x="12700" y="383030"/>
                  <a:pt x="12700" y="317500"/>
                </a:cubicBezTo>
                <a:lnTo>
                  <a:pt x="0" y="177800"/>
                </a:lnTo>
                <a:close/>
              </a:path>
            </a:pathLst>
          </a:custGeom>
          <a:solidFill>
            <a:schemeClr val="bg1">
              <a:alpha val="5294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50" name="TextBox 21"/>
          <p:cNvSpPr txBox="1">
            <a:spLocks noChangeArrowheads="1"/>
          </p:cNvSpPr>
          <p:nvPr/>
        </p:nvSpPr>
        <p:spPr bwMode="auto">
          <a:xfrm>
            <a:off x="2895600" y="3132138"/>
            <a:ext cx="60007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b="1">
                <a:solidFill>
                  <a:srgbClr val="FF0000"/>
                </a:solidFill>
                <a:latin typeface="Helvetica" charset="0"/>
                <a:cs typeface="Helvetica" charset="0"/>
              </a:rPr>
              <a:t>Time in which Earth’s natural resources </a:t>
            </a:r>
          </a:p>
          <a:p>
            <a:pPr algn="ctr"/>
            <a:r>
              <a:rPr lang="en-US" b="1">
                <a:solidFill>
                  <a:srgbClr val="FF0000"/>
                </a:solidFill>
                <a:latin typeface="Helvetica" charset="0"/>
                <a:cs typeface="Helvetica" charset="0"/>
              </a:rPr>
              <a:t>were generated</a:t>
            </a:r>
          </a:p>
        </p:txBody>
      </p:sp>
      <p:pic>
        <p:nvPicPr>
          <p:cNvPr id="2" name="Sound 1">
            <a:hlinkClick r:id="" action="ppaction://media"/>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8178800" y="58928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8178800" y="5892800"/>
            <a:ext cx="812800" cy="812800"/>
          </a:xfrm>
          <a:prstGeom prst="rect">
            <a:avLst/>
          </a:prstGeom>
        </p:spPr>
      </p:pic>
    </p:spTree>
  </p:cSld>
  <p:clrMapOvr>
    <a:masterClrMapping/>
  </p:clrMapOvr>
  <p:transition xmlns:p14="http://schemas.microsoft.com/office/powerpoint/2010/main" spd="slow" advTm="8975"/>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3730" name="Picture 1" descr="71330728-precious-metal-gold-as-inclusions-in-the-rock-with-iron-ore-on-a-white-background-.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1066800"/>
            <a:ext cx="5791200" cy="469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1" name="Picture 2" descr="Screen Shot 2019-10-26 at 10.09.06 A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731838"/>
            <a:ext cx="57912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752600" y="5943600"/>
            <a:ext cx="5508625" cy="461963"/>
          </a:xfrm>
          <a:prstGeom prst="rect">
            <a:avLst/>
          </a:prstGeom>
          <a:noFill/>
        </p:spPr>
        <p:txBody>
          <a:bodyPr wrap="none">
            <a:spAutoFit/>
          </a:bodyPr>
          <a:lstStyle/>
          <a:p>
            <a:pPr>
              <a:defRPr/>
            </a:pPr>
            <a:r>
              <a:rPr lang="en-US" dirty="0">
                <a:solidFill>
                  <a:schemeClr val="bg1">
                    <a:lumMod val="75000"/>
                  </a:schemeClr>
                </a:solidFill>
              </a:rPr>
              <a:t>A spectacularly rich (high-grade) gold ore</a:t>
            </a:r>
          </a:p>
        </p:txBody>
      </p:sp>
      <p:pic>
        <p:nvPicPr>
          <p:cNvPr id="2" name="Sound 1">
            <a:hlinkClick r:id="" action="ppaction://media"/>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178800" y="58928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cSld>
  <p:clrMapOvr>
    <a:masterClrMapping/>
  </p:clrMapOvr>
  <p:transition xmlns:p14="http://schemas.microsoft.com/office/powerpoint/2010/main" spd="slow" advTm="37130"/>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5778" name="Picture 6" descr="Screen shot 2012-11-29 at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5843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79" name="Picture 7" descr="Screen shot 2012-11-29 a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7800" y="1371600"/>
            <a:ext cx="335280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0" name="Picture 10" descr="Screen shot 2012-11-29 at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51563" y="2667000"/>
            <a:ext cx="15446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1" name="Picture 11" descr="Screen shot 2012-11-29 at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57775" y="1905000"/>
            <a:ext cx="3933825"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2" name="Picture 12" descr="Screen shot 2012-11-29 at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78463" y="3200400"/>
            <a:ext cx="3284537"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3" name="Picture 13" descr="Screen shot 2012-11-29 at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57800" y="3503613"/>
            <a:ext cx="3733800"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4" name="Picture 14" descr="Screen shot 2012-11-29 at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14925" y="2209800"/>
            <a:ext cx="380047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7919" name="Rectangle 15"/>
          <p:cNvSpPr>
            <a:spLocks noChangeArrowheads="1"/>
          </p:cNvSpPr>
          <p:nvPr/>
        </p:nvSpPr>
        <p:spPr bwMode="auto">
          <a:xfrm>
            <a:off x="4953000" y="1371600"/>
            <a:ext cx="4038600" cy="2438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2" name="Sound 1">
            <a:hlinkClick r:id="" action="ppaction://media"/>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8178800" y="58928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178800" y="5892800"/>
            <a:ext cx="812800" cy="812800"/>
          </a:xfrm>
          <a:prstGeom prst="rect">
            <a:avLst/>
          </a:prstGeom>
        </p:spPr>
      </p:pic>
    </p:spTree>
  </p:cSld>
  <p:clrMapOvr>
    <a:masterClrMapping/>
  </p:clrMapOvr>
  <p:transition xmlns:p14="http://schemas.microsoft.com/office/powerpoint/2010/main" spd="slow" advTm="33460"/>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7826" name="Picture 2" descr="Screen shot 2012-11-29 at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5843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7" name="Picture 3" descr="Screen shot 2012-11-29 a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7800" y="1371600"/>
            <a:ext cx="335280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Picture 4" descr="Screen shot 2012-11-29 at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51563" y="2667000"/>
            <a:ext cx="15446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9" name="Picture 5" descr="Screen shot 2012-11-29 at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57775" y="1905000"/>
            <a:ext cx="3933825"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0" name="Picture 6" descr="Screen shot 2012-11-29 at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78463" y="3200400"/>
            <a:ext cx="3284537"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1" name="Picture 7" descr="Screen shot 2012-11-29 at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57800" y="3503613"/>
            <a:ext cx="3733800"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2" name="Picture 8" descr="Screen shot 2012-11-29 at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14925" y="2209800"/>
            <a:ext cx="380047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7545" name="Rectangle 9"/>
          <p:cNvSpPr>
            <a:spLocks noChangeArrowheads="1"/>
          </p:cNvSpPr>
          <p:nvPr/>
        </p:nvSpPr>
        <p:spPr bwMode="auto">
          <a:xfrm>
            <a:off x="4953000" y="1371600"/>
            <a:ext cx="4038600" cy="2438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77834" name="Rectangle 12"/>
          <p:cNvSpPr>
            <a:spLocks noChangeArrowheads="1"/>
          </p:cNvSpPr>
          <p:nvPr/>
        </p:nvSpPr>
        <p:spPr bwMode="auto">
          <a:xfrm>
            <a:off x="4876800" y="1371600"/>
            <a:ext cx="4267200" cy="25146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577549" name="Line 13"/>
          <p:cNvSpPr>
            <a:spLocks noChangeShapeType="1"/>
          </p:cNvSpPr>
          <p:nvPr/>
        </p:nvSpPr>
        <p:spPr bwMode="auto">
          <a:xfrm flipV="1">
            <a:off x="6096000" y="3670300"/>
            <a:ext cx="0" cy="914400"/>
          </a:xfrm>
          <a:prstGeom prst="line">
            <a:avLst/>
          </a:prstGeom>
          <a:noFill/>
          <a:ln w="50800">
            <a:solidFill>
              <a:schemeClr val="tx1"/>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77550" name="Text Box 14"/>
          <p:cNvSpPr txBox="1">
            <a:spLocks noChangeArrowheads="1"/>
          </p:cNvSpPr>
          <p:nvPr/>
        </p:nvSpPr>
        <p:spPr bwMode="auto">
          <a:xfrm rot="-5400000">
            <a:off x="4594225" y="1927225"/>
            <a:ext cx="3003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i="1">
                <a:cs typeface="+mn-cs"/>
              </a:rPr>
              <a:t>Increasing desperation</a:t>
            </a:r>
            <a:endParaRPr lang="en-US">
              <a:cs typeface="+mn-cs"/>
            </a:endParaRPr>
          </a:p>
        </p:txBody>
      </p:sp>
      <p:pic>
        <p:nvPicPr>
          <p:cNvPr id="2" name="Sound 1">
            <a:hlinkClick r:id="" action="ppaction://media"/>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8178800" y="58928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178800" y="5892800"/>
            <a:ext cx="812800" cy="812800"/>
          </a:xfrm>
          <a:prstGeom prst="rect">
            <a:avLst/>
          </a:prstGeom>
        </p:spPr>
      </p:pic>
    </p:spTree>
  </p:cSld>
  <p:clrMapOvr>
    <a:masterClrMapping/>
  </p:clrMapOvr>
  <p:transition xmlns:p14="http://schemas.microsoft.com/office/powerpoint/2010/main" spd="slow" advTm="25287"/>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9874" name="Picture 10" descr="Screen shot 2012-11-29 at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76200"/>
            <a:ext cx="8382000" cy="628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11" name="Text Box 11"/>
          <p:cNvSpPr txBox="1">
            <a:spLocks noChangeArrowheads="1"/>
          </p:cNvSpPr>
          <p:nvPr/>
        </p:nvSpPr>
        <p:spPr bwMode="auto">
          <a:xfrm>
            <a:off x="479425" y="6324600"/>
            <a:ext cx="8664575"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1000">
                <a:latin typeface="Helvetica" charset="0"/>
                <a:cs typeface="+mn-cs"/>
              </a:rPr>
              <a:t>Dr. A.M. Diederen, TNO Defence, Security and Safety - Physical Protection &amp; Survivability (Rijswijk, The Netherlands) </a:t>
            </a:r>
          </a:p>
          <a:p>
            <a:pPr algn="ctr">
              <a:spcBef>
                <a:spcPct val="50000"/>
              </a:spcBef>
              <a:defRPr/>
            </a:pPr>
            <a:r>
              <a:rPr lang="en-US" sz="1000">
                <a:latin typeface="Helvetica" charset="0"/>
                <a:cs typeface="+mn-cs"/>
              </a:rPr>
              <a:t>for Energy Day at Eindhoven University of Technology September 16, 2010</a:t>
            </a:r>
            <a:endParaRPr lang="en-US">
              <a:latin typeface="Helvetica" charset="0"/>
              <a:cs typeface="+mn-cs"/>
            </a:endParaRPr>
          </a:p>
        </p:txBody>
      </p:sp>
      <p:sp>
        <p:nvSpPr>
          <p:cNvPr id="512012" name="Freeform 12"/>
          <p:cNvSpPr>
            <a:spLocks/>
          </p:cNvSpPr>
          <p:nvPr/>
        </p:nvSpPr>
        <p:spPr bwMode="auto">
          <a:xfrm>
            <a:off x="3300413" y="2198688"/>
            <a:ext cx="3756025" cy="2171700"/>
          </a:xfrm>
          <a:custGeom>
            <a:avLst/>
            <a:gdLst>
              <a:gd name="T0" fmla="*/ 313 w 2366"/>
              <a:gd name="T1" fmla="*/ 23 h 1368"/>
              <a:gd name="T2" fmla="*/ 41 w 2366"/>
              <a:gd name="T3" fmla="*/ 7 h 1368"/>
              <a:gd name="T4" fmla="*/ 49 w 2366"/>
              <a:gd name="T5" fmla="*/ 183 h 1368"/>
              <a:gd name="T6" fmla="*/ 153 w 2366"/>
              <a:gd name="T7" fmla="*/ 239 h 1368"/>
              <a:gd name="T8" fmla="*/ 209 w 2366"/>
              <a:gd name="T9" fmla="*/ 303 h 1368"/>
              <a:gd name="T10" fmla="*/ 305 w 2366"/>
              <a:gd name="T11" fmla="*/ 431 h 1368"/>
              <a:gd name="T12" fmla="*/ 465 w 2366"/>
              <a:gd name="T13" fmla="*/ 639 h 1368"/>
              <a:gd name="T14" fmla="*/ 521 w 2366"/>
              <a:gd name="T15" fmla="*/ 695 h 1368"/>
              <a:gd name="T16" fmla="*/ 705 w 2366"/>
              <a:gd name="T17" fmla="*/ 783 h 1368"/>
              <a:gd name="T18" fmla="*/ 801 w 2366"/>
              <a:gd name="T19" fmla="*/ 847 h 1368"/>
              <a:gd name="T20" fmla="*/ 881 w 2366"/>
              <a:gd name="T21" fmla="*/ 927 h 1368"/>
              <a:gd name="T22" fmla="*/ 929 w 2366"/>
              <a:gd name="T23" fmla="*/ 943 h 1368"/>
              <a:gd name="T24" fmla="*/ 1001 w 2366"/>
              <a:gd name="T25" fmla="*/ 991 h 1368"/>
              <a:gd name="T26" fmla="*/ 1073 w 2366"/>
              <a:gd name="T27" fmla="*/ 1039 h 1368"/>
              <a:gd name="T28" fmla="*/ 1089 w 2366"/>
              <a:gd name="T29" fmla="*/ 1071 h 1368"/>
              <a:gd name="T30" fmla="*/ 1169 w 2366"/>
              <a:gd name="T31" fmla="*/ 1103 h 1368"/>
              <a:gd name="T32" fmla="*/ 1353 w 2366"/>
              <a:gd name="T33" fmla="*/ 1191 h 1368"/>
              <a:gd name="T34" fmla="*/ 1481 w 2366"/>
              <a:gd name="T35" fmla="*/ 1215 h 1368"/>
              <a:gd name="T36" fmla="*/ 1673 w 2366"/>
              <a:gd name="T37" fmla="*/ 1271 h 1368"/>
              <a:gd name="T38" fmla="*/ 1977 w 2366"/>
              <a:gd name="T39" fmla="*/ 1327 h 1368"/>
              <a:gd name="T40" fmla="*/ 2217 w 2366"/>
              <a:gd name="T41" fmla="*/ 1351 h 1368"/>
              <a:gd name="T42" fmla="*/ 2345 w 2366"/>
              <a:gd name="T43" fmla="*/ 1343 h 1368"/>
              <a:gd name="T44" fmla="*/ 2337 w 2366"/>
              <a:gd name="T45" fmla="*/ 1263 h 1368"/>
              <a:gd name="T46" fmla="*/ 2321 w 2366"/>
              <a:gd name="T47" fmla="*/ 1239 h 1368"/>
              <a:gd name="T48" fmla="*/ 2281 w 2366"/>
              <a:gd name="T49" fmla="*/ 1183 h 1368"/>
              <a:gd name="T50" fmla="*/ 2201 w 2366"/>
              <a:gd name="T51" fmla="*/ 1087 h 1368"/>
              <a:gd name="T52" fmla="*/ 2017 w 2366"/>
              <a:gd name="T53" fmla="*/ 1007 h 1368"/>
              <a:gd name="T54" fmla="*/ 1881 w 2366"/>
              <a:gd name="T55" fmla="*/ 951 h 1368"/>
              <a:gd name="T56" fmla="*/ 1785 w 2366"/>
              <a:gd name="T57" fmla="*/ 903 h 1368"/>
              <a:gd name="T58" fmla="*/ 1473 w 2366"/>
              <a:gd name="T59" fmla="*/ 743 h 1368"/>
              <a:gd name="T60" fmla="*/ 1225 w 2366"/>
              <a:gd name="T61" fmla="*/ 719 h 1368"/>
              <a:gd name="T62" fmla="*/ 929 w 2366"/>
              <a:gd name="T63" fmla="*/ 575 h 1368"/>
              <a:gd name="T64" fmla="*/ 841 w 2366"/>
              <a:gd name="T65" fmla="*/ 503 h 1368"/>
              <a:gd name="T66" fmla="*/ 721 w 2366"/>
              <a:gd name="T67" fmla="*/ 351 h 1368"/>
              <a:gd name="T68" fmla="*/ 593 w 2366"/>
              <a:gd name="T69" fmla="*/ 231 h 1368"/>
              <a:gd name="T70" fmla="*/ 441 w 2366"/>
              <a:gd name="T71" fmla="*/ 127 h 1368"/>
              <a:gd name="T72" fmla="*/ 393 w 2366"/>
              <a:gd name="T73" fmla="*/ 103 h 1368"/>
              <a:gd name="T74" fmla="*/ 345 w 2366"/>
              <a:gd name="T75" fmla="*/ 71 h 1368"/>
              <a:gd name="T76" fmla="*/ 313 w 2366"/>
              <a:gd name="T77" fmla="*/ 23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66" h="1368">
                <a:moveTo>
                  <a:pt x="313" y="23"/>
                </a:moveTo>
                <a:cubicBezTo>
                  <a:pt x="208" y="2"/>
                  <a:pt x="152" y="0"/>
                  <a:pt x="41" y="7"/>
                </a:cubicBezTo>
                <a:cubicBezTo>
                  <a:pt x="22" y="61"/>
                  <a:pt x="0" y="134"/>
                  <a:pt x="49" y="183"/>
                </a:cubicBezTo>
                <a:cubicBezTo>
                  <a:pt x="75" y="209"/>
                  <a:pt x="121" y="218"/>
                  <a:pt x="153" y="239"/>
                </a:cubicBezTo>
                <a:cubicBezTo>
                  <a:pt x="163" y="271"/>
                  <a:pt x="180" y="284"/>
                  <a:pt x="209" y="303"/>
                </a:cubicBezTo>
                <a:cubicBezTo>
                  <a:pt x="234" y="353"/>
                  <a:pt x="257" y="399"/>
                  <a:pt x="305" y="431"/>
                </a:cubicBezTo>
                <a:cubicBezTo>
                  <a:pt x="327" y="522"/>
                  <a:pt x="397" y="578"/>
                  <a:pt x="465" y="639"/>
                </a:cubicBezTo>
                <a:cubicBezTo>
                  <a:pt x="484" y="656"/>
                  <a:pt x="495" y="686"/>
                  <a:pt x="521" y="695"/>
                </a:cubicBezTo>
                <a:cubicBezTo>
                  <a:pt x="585" y="716"/>
                  <a:pt x="648" y="745"/>
                  <a:pt x="705" y="783"/>
                </a:cubicBezTo>
                <a:cubicBezTo>
                  <a:pt x="729" y="819"/>
                  <a:pt x="765" y="823"/>
                  <a:pt x="801" y="847"/>
                </a:cubicBezTo>
                <a:cubicBezTo>
                  <a:pt x="825" y="883"/>
                  <a:pt x="835" y="911"/>
                  <a:pt x="881" y="927"/>
                </a:cubicBezTo>
                <a:cubicBezTo>
                  <a:pt x="897" y="932"/>
                  <a:pt x="929" y="943"/>
                  <a:pt x="929" y="943"/>
                </a:cubicBezTo>
                <a:cubicBezTo>
                  <a:pt x="953" y="967"/>
                  <a:pt x="973" y="972"/>
                  <a:pt x="1001" y="991"/>
                </a:cubicBezTo>
                <a:cubicBezTo>
                  <a:pt x="1020" y="1020"/>
                  <a:pt x="1039" y="1027"/>
                  <a:pt x="1073" y="1039"/>
                </a:cubicBezTo>
                <a:cubicBezTo>
                  <a:pt x="1078" y="1049"/>
                  <a:pt x="1080" y="1062"/>
                  <a:pt x="1089" y="1071"/>
                </a:cubicBezTo>
                <a:cubicBezTo>
                  <a:pt x="1098" y="1080"/>
                  <a:pt x="1155" y="1099"/>
                  <a:pt x="1169" y="1103"/>
                </a:cubicBezTo>
                <a:cubicBezTo>
                  <a:pt x="1230" y="1139"/>
                  <a:pt x="1282" y="1173"/>
                  <a:pt x="1353" y="1191"/>
                </a:cubicBezTo>
                <a:cubicBezTo>
                  <a:pt x="1412" y="1230"/>
                  <a:pt x="1342" y="1189"/>
                  <a:pt x="1481" y="1215"/>
                </a:cubicBezTo>
                <a:cubicBezTo>
                  <a:pt x="1545" y="1226"/>
                  <a:pt x="1607" y="1257"/>
                  <a:pt x="1673" y="1271"/>
                </a:cubicBezTo>
                <a:cubicBezTo>
                  <a:pt x="1774" y="1338"/>
                  <a:pt x="1835" y="1321"/>
                  <a:pt x="1977" y="1327"/>
                </a:cubicBezTo>
                <a:cubicBezTo>
                  <a:pt x="2152" y="1346"/>
                  <a:pt x="2072" y="1338"/>
                  <a:pt x="2217" y="1351"/>
                </a:cubicBezTo>
                <a:cubicBezTo>
                  <a:pt x="2259" y="1348"/>
                  <a:pt x="2310" y="1368"/>
                  <a:pt x="2345" y="1343"/>
                </a:cubicBezTo>
                <a:cubicBezTo>
                  <a:pt x="2366" y="1327"/>
                  <a:pt x="2343" y="1289"/>
                  <a:pt x="2337" y="1263"/>
                </a:cubicBezTo>
                <a:cubicBezTo>
                  <a:pt x="2334" y="1253"/>
                  <a:pt x="2324" y="1247"/>
                  <a:pt x="2321" y="1239"/>
                </a:cubicBezTo>
                <a:cubicBezTo>
                  <a:pt x="2295" y="1180"/>
                  <a:pt x="2324" y="1197"/>
                  <a:pt x="2281" y="1183"/>
                </a:cubicBezTo>
                <a:cubicBezTo>
                  <a:pt x="2255" y="1144"/>
                  <a:pt x="2241" y="1113"/>
                  <a:pt x="2201" y="1087"/>
                </a:cubicBezTo>
                <a:cubicBezTo>
                  <a:pt x="2160" y="1026"/>
                  <a:pt x="2084" y="1013"/>
                  <a:pt x="2017" y="1007"/>
                </a:cubicBezTo>
                <a:cubicBezTo>
                  <a:pt x="1973" y="985"/>
                  <a:pt x="1924" y="972"/>
                  <a:pt x="1881" y="951"/>
                </a:cubicBezTo>
                <a:cubicBezTo>
                  <a:pt x="1847" y="934"/>
                  <a:pt x="1820" y="914"/>
                  <a:pt x="1785" y="903"/>
                </a:cubicBezTo>
                <a:cubicBezTo>
                  <a:pt x="1705" y="843"/>
                  <a:pt x="1569" y="762"/>
                  <a:pt x="1473" y="743"/>
                </a:cubicBezTo>
                <a:cubicBezTo>
                  <a:pt x="1411" y="730"/>
                  <a:pt x="1236" y="719"/>
                  <a:pt x="1225" y="719"/>
                </a:cubicBezTo>
                <a:cubicBezTo>
                  <a:pt x="1115" y="687"/>
                  <a:pt x="1025" y="635"/>
                  <a:pt x="929" y="575"/>
                </a:cubicBezTo>
                <a:cubicBezTo>
                  <a:pt x="898" y="555"/>
                  <a:pt x="858" y="538"/>
                  <a:pt x="841" y="503"/>
                </a:cubicBezTo>
                <a:cubicBezTo>
                  <a:pt x="812" y="446"/>
                  <a:pt x="762" y="398"/>
                  <a:pt x="721" y="351"/>
                </a:cubicBezTo>
                <a:cubicBezTo>
                  <a:pt x="674" y="298"/>
                  <a:pt x="666" y="255"/>
                  <a:pt x="593" y="231"/>
                </a:cubicBezTo>
                <a:cubicBezTo>
                  <a:pt x="565" y="189"/>
                  <a:pt x="487" y="150"/>
                  <a:pt x="441" y="127"/>
                </a:cubicBezTo>
                <a:cubicBezTo>
                  <a:pt x="425" y="119"/>
                  <a:pt x="408" y="111"/>
                  <a:pt x="393" y="103"/>
                </a:cubicBezTo>
                <a:cubicBezTo>
                  <a:pt x="376" y="93"/>
                  <a:pt x="345" y="71"/>
                  <a:pt x="345" y="71"/>
                </a:cubicBezTo>
                <a:cubicBezTo>
                  <a:pt x="327" y="17"/>
                  <a:pt x="345" y="23"/>
                  <a:pt x="313" y="23"/>
                </a:cubicBezTo>
                <a:close/>
              </a:path>
            </a:pathLst>
          </a:custGeom>
          <a:solidFill>
            <a:schemeClr val="bg1"/>
          </a:solidFill>
          <a:ln w="9525">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2" name="Sound 1">
            <a:hlinkClick r:id="" action="ppaction://media"/>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78800" y="58928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cSld>
  <p:clrMapOvr>
    <a:masterClrMapping/>
  </p:clrMapOvr>
  <p:transition xmlns:p14="http://schemas.microsoft.com/office/powerpoint/2010/main" spd="slow" advTm="29540"/>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22" name="Picture 3" descr="Screen shot 2012-11-29 at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8100"/>
            <a:ext cx="8597900" cy="643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4052" name="Text Box 4"/>
          <p:cNvSpPr txBox="1">
            <a:spLocks noChangeArrowheads="1"/>
          </p:cNvSpPr>
          <p:nvPr/>
        </p:nvSpPr>
        <p:spPr bwMode="auto">
          <a:xfrm>
            <a:off x="479425" y="6384925"/>
            <a:ext cx="8664575"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1000">
                <a:latin typeface="Helvetica" charset="0"/>
                <a:cs typeface="+mn-cs"/>
              </a:rPr>
              <a:t>Dr. A.M. Diederen, TNO Defence, Security and Safety - Physical Protection &amp; Survivability (Rijswijk, The Netherlands) </a:t>
            </a:r>
          </a:p>
          <a:p>
            <a:pPr algn="ctr">
              <a:spcBef>
                <a:spcPct val="50000"/>
              </a:spcBef>
              <a:defRPr/>
            </a:pPr>
            <a:r>
              <a:rPr lang="en-US" sz="1000">
                <a:latin typeface="Helvetica" charset="0"/>
                <a:cs typeface="+mn-cs"/>
              </a:rPr>
              <a:t>for Energy Day at Eindhoven University of Technology September 16, 2010</a:t>
            </a:r>
            <a:endParaRPr lang="en-US">
              <a:latin typeface="Helvetica" charset="0"/>
              <a:cs typeface="+mn-cs"/>
            </a:endParaRPr>
          </a:p>
        </p:txBody>
      </p:sp>
      <p:sp>
        <p:nvSpPr>
          <p:cNvPr id="514053" name="Rectangle 5"/>
          <p:cNvSpPr>
            <a:spLocks noChangeArrowheads="1"/>
          </p:cNvSpPr>
          <p:nvPr/>
        </p:nvSpPr>
        <p:spPr bwMode="auto">
          <a:xfrm>
            <a:off x="990600" y="533400"/>
            <a:ext cx="6248400" cy="9144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14054" name="Rectangle 6"/>
          <p:cNvSpPr>
            <a:spLocks noChangeArrowheads="1"/>
          </p:cNvSpPr>
          <p:nvPr/>
        </p:nvSpPr>
        <p:spPr bwMode="auto">
          <a:xfrm>
            <a:off x="3581400" y="1524000"/>
            <a:ext cx="3352800" cy="8382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2" name="Sound 1">
            <a:hlinkClick r:id="" action="ppaction://media"/>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78800" y="58928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cSld>
  <p:clrMapOvr>
    <a:masterClrMapping/>
  </p:clrMapOvr>
  <p:transition xmlns:p14="http://schemas.microsoft.com/office/powerpoint/2010/main" spd="slow" advTm="43120"/>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3970" name="Picture 1" descr="FrackingOldWells.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0"/>
            <a:ext cx="6686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Rectangle 6"/>
          <p:cNvSpPr>
            <a:spLocks noChangeArrowheads="1"/>
          </p:cNvSpPr>
          <p:nvPr/>
        </p:nvSpPr>
        <p:spPr bwMode="auto">
          <a:xfrm>
            <a:off x="2209800" y="4648200"/>
            <a:ext cx="4648200" cy="9144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83972" name="TextBox 4"/>
          <p:cNvSpPr txBox="1">
            <a:spLocks noChangeArrowheads="1"/>
          </p:cNvSpPr>
          <p:nvPr/>
        </p:nvSpPr>
        <p:spPr bwMode="auto">
          <a:xfrm>
            <a:off x="2362200" y="4724400"/>
            <a:ext cx="44656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solidFill>
                  <a:srgbClr val="FF0000"/>
                </a:solidFill>
              </a:rPr>
              <a:t>Re-exploiting a resource discarded </a:t>
            </a:r>
          </a:p>
          <a:p>
            <a:r>
              <a:rPr lang="en-US">
                <a:solidFill>
                  <a:srgbClr val="FF0000"/>
                </a:solidFill>
              </a:rPr>
              <a:t>as “used up” decades ago.</a:t>
            </a:r>
          </a:p>
        </p:txBody>
      </p:sp>
      <p:pic>
        <p:nvPicPr>
          <p:cNvPr id="2" name="Sound 1">
            <a:hlinkClick r:id="" action="ppaction://media"/>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78800" y="58928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cSld>
  <p:clrMapOvr>
    <a:masterClrMapping/>
  </p:clrMapOvr>
  <p:transition xmlns:p14="http://schemas.microsoft.com/office/powerpoint/2010/main" spd="slow" advTm="13493"/>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6018" name="Picture 1" descr="Tailings_pile_-_panoramio.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533400"/>
            <a:ext cx="9144000" cy="394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19" name="Picture 2" descr="Screen Shot 2019-10-26 at 9.23.39 A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962400" y="3452813"/>
            <a:ext cx="4868863"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0" name="Picture 3" descr="Screen Shot 2019-10-26 at 9.24.21 AM.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25400"/>
            <a:ext cx="9144000"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22275" y="3962400"/>
            <a:ext cx="2397125" cy="1200150"/>
          </a:xfrm>
          <a:prstGeom prst="rect">
            <a:avLst/>
          </a:prstGeom>
          <a:noFill/>
        </p:spPr>
        <p:txBody>
          <a:bodyPr wrap="none">
            <a:spAutoFit/>
          </a:bodyPr>
          <a:lstStyle/>
          <a:p>
            <a:pPr>
              <a:defRPr/>
            </a:pPr>
            <a:r>
              <a:rPr lang="en-US" dirty="0">
                <a:solidFill>
                  <a:schemeClr val="bg1">
                    <a:lumMod val="75000"/>
                  </a:schemeClr>
                </a:solidFill>
              </a:rPr>
              <a:t>Tailings:</a:t>
            </a:r>
          </a:p>
          <a:p>
            <a:pPr>
              <a:defRPr/>
            </a:pPr>
            <a:r>
              <a:rPr lang="en-US" dirty="0">
                <a:solidFill>
                  <a:schemeClr val="bg1">
                    <a:lumMod val="75000"/>
                  </a:schemeClr>
                </a:solidFill>
              </a:rPr>
              <a:t>the other 98%</a:t>
            </a:r>
          </a:p>
          <a:p>
            <a:pPr>
              <a:defRPr/>
            </a:pPr>
            <a:r>
              <a:rPr lang="en-US" dirty="0">
                <a:solidFill>
                  <a:schemeClr val="bg1">
                    <a:lumMod val="75000"/>
                  </a:schemeClr>
                </a:solidFill>
              </a:rPr>
              <a:t>of a 2%-grade ore</a:t>
            </a:r>
          </a:p>
        </p:txBody>
      </p:sp>
      <p:pic>
        <p:nvPicPr>
          <p:cNvPr id="2" name="Sound 1">
            <a:hlinkClick r:id="" action="ppaction://media"/>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178800" y="58928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Tree>
  </p:cSld>
  <p:clrMapOvr>
    <a:masterClrMapping/>
  </p:clrMapOvr>
  <p:transition xmlns:p14="http://schemas.microsoft.com/office/powerpoint/2010/main" spd="slow" advTm="20024"/>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8066" name="Picture 1" descr="Tailings_pile_-_panoramio.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533400"/>
            <a:ext cx="9144000" cy="394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7" name="Picture 2" descr="Screen Shot 2019-10-26 at 9.23.39 A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962400" y="3452813"/>
            <a:ext cx="4868863"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8" name="Picture 3" descr="Screen Shot 2019-10-26 at 9.24.21 AM.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25400"/>
            <a:ext cx="9144000"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22275" y="3962400"/>
            <a:ext cx="2397125" cy="1200150"/>
          </a:xfrm>
          <a:prstGeom prst="rect">
            <a:avLst/>
          </a:prstGeom>
          <a:noFill/>
        </p:spPr>
        <p:txBody>
          <a:bodyPr wrap="none">
            <a:spAutoFit/>
          </a:bodyPr>
          <a:lstStyle/>
          <a:p>
            <a:pPr>
              <a:defRPr/>
            </a:pPr>
            <a:r>
              <a:rPr lang="en-US" dirty="0">
                <a:solidFill>
                  <a:schemeClr val="bg1">
                    <a:lumMod val="75000"/>
                  </a:schemeClr>
                </a:solidFill>
              </a:rPr>
              <a:t>Tailings:</a:t>
            </a:r>
          </a:p>
          <a:p>
            <a:pPr>
              <a:defRPr/>
            </a:pPr>
            <a:r>
              <a:rPr lang="en-US" dirty="0">
                <a:solidFill>
                  <a:schemeClr val="bg1">
                    <a:lumMod val="75000"/>
                  </a:schemeClr>
                </a:solidFill>
              </a:rPr>
              <a:t>the other 98%</a:t>
            </a:r>
          </a:p>
          <a:p>
            <a:pPr>
              <a:defRPr/>
            </a:pPr>
            <a:r>
              <a:rPr lang="en-US" dirty="0">
                <a:solidFill>
                  <a:schemeClr val="bg1">
                    <a:lumMod val="75000"/>
                  </a:schemeClr>
                </a:solidFill>
              </a:rPr>
              <a:t>of a 2%-grade ore</a:t>
            </a:r>
          </a:p>
        </p:txBody>
      </p:sp>
      <p:sp>
        <p:nvSpPr>
          <p:cNvPr id="6" name="TextBox 5"/>
          <p:cNvSpPr txBox="1"/>
          <p:nvPr/>
        </p:nvSpPr>
        <p:spPr>
          <a:xfrm>
            <a:off x="457200" y="5249863"/>
            <a:ext cx="2760663" cy="831850"/>
          </a:xfrm>
          <a:prstGeom prst="rect">
            <a:avLst/>
          </a:prstGeom>
          <a:noFill/>
        </p:spPr>
        <p:txBody>
          <a:bodyPr wrap="none">
            <a:spAutoFit/>
          </a:bodyPr>
          <a:lstStyle/>
          <a:p>
            <a:pPr>
              <a:defRPr/>
            </a:pPr>
            <a:r>
              <a:rPr lang="en-US" dirty="0">
                <a:solidFill>
                  <a:schemeClr val="bg1">
                    <a:lumMod val="75000"/>
                  </a:schemeClr>
                </a:solidFill>
              </a:rPr>
              <a:t>Tailings of top-grade</a:t>
            </a:r>
          </a:p>
          <a:p>
            <a:pPr>
              <a:defRPr/>
            </a:pPr>
            <a:r>
              <a:rPr lang="en-US" dirty="0">
                <a:solidFill>
                  <a:schemeClr val="bg1">
                    <a:lumMod val="75000"/>
                  </a:schemeClr>
                </a:solidFill>
              </a:rPr>
              <a:t>modern gold mine:</a:t>
            </a:r>
          </a:p>
        </p:txBody>
      </p:sp>
      <p:pic>
        <p:nvPicPr>
          <p:cNvPr id="2" name="Sound 1">
            <a:hlinkClick r:id="" action="ppaction://media"/>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178800" y="58928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Tree>
  </p:cSld>
  <p:clrMapOvr>
    <a:masterClrMapping/>
  </p:clrMapOvr>
  <p:transition xmlns:p14="http://schemas.microsoft.com/office/powerpoint/2010/main" spd="slow" advTm="7926"/>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0114" name="Picture 1" descr="Tailings_pile_-_panoramio.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533400"/>
            <a:ext cx="9144000" cy="394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5" name="Picture 2" descr="Screen Shot 2019-10-26 at 9.23.39 A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962400" y="3452813"/>
            <a:ext cx="4868863"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6" name="Picture 3" descr="Screen Shot 2019-10-26 at 9.24.21 AM.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25400"/>
            <a:ext cx="9144000"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22275" y="3962400"/>
            <a:ext cx="2397125" cy="1200150"/>
          </a:xfrm>
          <a:prstGeom prst="rect">
            <a:avLst/>
          </a:prstGeom>
          <a:noFill/>
        </p:spPr>
        <p:txBody>
          <a:bodyPr wrap="none">
            <a:spAutoFit/>
          </a:bodyPr>
          <a:lstStyle/>
          <a:p>
            <a:pPr>
              <a:defRPr/>
            </a:pPr>
            <a:r>
              <a:rPr lang="en-US" dirty="0">
                <a:solidFill>
                  <a:schemeClr val="bg1">
                    <a:lumMod val="75000"/>
                  </a:schemeClr>
                </a:solidFill>
              </a:rPr>
              <a:t>Tailings:</a:t>
            </a:r>
          </a:p>
          <a:p>
            <a:pPr>
              <a:defRPr/>
            </a:pPr>
            <a:r>
              <a:rPr lang="en-US" dirty="0">
                <a:solidFill>
                  <a:schemeClr val="bg1">
                    <a:lumMod val="75000"/>
                  </a:schemeClr>
                </a:solidFill>
              </a:rPr>
              <a:t>the other 98%</a:t>
            </a:r>
          </a:p>
          <a:p>
            <a:pPr>
              <a:defRPr/>
            </a:pPr>
            <a:r>
              <a:rPr lang="en-US" dirty="0">
                <a:solidFill>
                  <a:schemeClr val="bg1">
                    <a:lumMod val="75000"/>
                  </a:schemeClr>
                </a:solidFill>
              </a:rPr>
              <a:t>of a 2%-grade ore</a:t>
            </a:r>
          </a:p>
        </p:txBody>
      </p:sp>
      <p:sp>
        <p:nvSpPr>
          <p:cNvPr id="6" name="TextBox 5"/>
          <p:cNvSpPr txBox="1"/>
          <p:nvPr/>
        </p:nvSpPr>
        <p:spPr>
          <a:xfrm>
            <a:off x="457200" y="5249863"/>
            <a:ext cx="2936875" cy="1570037"/>
          </a:xfrm>
          <a:prstGeom prst="rect">
            <a:avLst/>
          </a:prstGeom>
          <a:noFill/>
        </p:spPr>
        <p:txBody>
          <a:bodyPr wrap="none">
            <a:spAutoFit/>
          </a:bodyPr>
          <a:lstStyle/>
          <a:p>
            <a:pPr>
              <a:defRPr/>
            </a:pPr>
            <a:r>
              <a:rPr lang="en-US" dirty="0">
                <a:solidFill>
                  <a:schemeClr val="bg1">
                    <a:lumMod val="75000"/>
                  </a:schemeClr>
                </a:solidFill>
              </a:rPr>
              <a:t>Tailings of top-grade</a:t>
            </a:r>
          </a:p>
          <a:p>
            <a:pPr>
              <a:defRPr/>
            </a:pPr>
            <a:r>
              <a:rPr lang="en-US" dirty="0">
                <a:solidFill>
                  <a:schemeClr val="bg1">
                    <a:lumMod val="75000"/>
                  </a:schemeClr>
                </a:solidFill>
              </a:rPr>
              <a:t>modern gold mine:</a:t>
            </a:r>
          </a:p>
          <a:p>
            <a:pPr>
              <a:defRPr/>
            </a:pPr>
            <a:r>
              <a:rPr lang="en-US" dirty="0">
                <a:solidFill>
                  <a:schemeClr val="bg1">
                    <a:lumMod val="75000"/>
                  </a:schemeClr>
                </a:solidFill>
              </a:rPr>
              <a:t>the other 99.998%</a:t>
            </a:r>
          </a:p>
          <a:p>
            <a:pPr>
              <a:defRPr/>
            </a:pPr>
            <a:r>
              <a:rPr lang="en-US" dirty="0">
                <a:solidFill>
                  <a:schemeClr val="bg1">
                    <a:lumMod val="75000"/>
                  </a:schemeClr>
                </a:solidFill>
              </a:rPr>
              <a:t>of a 0.002%-grade ore</a:t>
            </a:r>
          </a:p>
        </p:txBody>
      </p:sp>
      <p:pic>
        <p:nvPicPr>
          <p:cNvPr id="2" name="Sound 1">
            <a:hlinkClick r:id="" action="ppaction://media"/>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178800" y="58928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Tree>
  </p:cSld>
  <p:clrMapOvr>
    <a:masterClrMapping/>
  </p:clrMapOvr>
  <p:transition xmlns:p14="http://schemas.microsoft.com/office/powerpoint/2010/main" spd="slow" advTm="18030"/>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62" name="Picture 2" descr="TailingsReprocessing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41500" y="0"/>
            <a:ext cx="5461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und 1">
            <a:hlinkClick r:id="" action="ppaction://media"/>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78800" y="58928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cSld>
  <p:clrMapOvr>
    <a:masterClrMapping/>
  </p:clrMapOvr>
  <p:transition xmlns:p14="http://schemas.microsoft.com/office/powerpoint/2010/main" spd="slow" advTm="14695"/>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3" descr="1122-4600squar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2" name="Rectangle 4"/>
          <p:cNvSpPr>
            <a:spLocks noChangeArrowheads="1"/>
          </p:cNvSpPr>
          <p:nvPr/>
        </p:nvSpPr>
        <p:spPr bwMode="auto">
          <a:xfrm>
            <a:off x="2438400" y="0"/>
            <a:ext cx="2743200" cy="228600"/>
          </a:xfrm>
          <a:prstGeom prst="rect">
            <a:avLst/>
          </a:prstGeom>
          <a:solidFill>
            <a:srgbClr val="FFFFFF"/>
          </a:solidFill>
          <a:ln w="9525">
            <a:solidFill>
              <a:srgbClr val="FFFFFF"/>
            </a:solidFill>
            <a:round/>
            <a:headEnd/>
            <a:tailEnd/>
          </a:ln>
        </p:spPr>
        <p:txBody>
          <a:bodyPr/>
          <a:lstStyle/>
          <a:p>
            <a:endParaRPr lang="en-US">
              <a:solidFill>
                <a:srgbClr val="000000"/>
              </a:solidFill>
            </a:endParaRPr>
          </a:p>
        </p:txBody>
      </p:sp>
      <p:sp>
        <p:nvSpPr>
          <p:cNvPr id="20483" name="TextBox 6"/>
          <p:cNvSpPr txBox="1">
            <a:spLocks noChangeArrowheads="1"/>
          </p:cNvSpPr>
          <p:nvPr/>
        </p:nvSpPr>
        <p:spPr bwMode="auto">
          <a:xfrm>
            <a:off x="2514600" y="0"/>
            <a:ext cx="2670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200">
                <a:latin typeface="Helvetica" charset="0"/>
                <a:cs typeface="Helvetica" charset="0"/>
              </a:rPr>
              <a:t>4500 million years = 4.5 billion years</a:t>
            </a:r>
          </a:p>
        </p:txBody>
      </p:sp>
      <p:sp>
        <p:nvSpPr>
          <p:cNvPr id="20484" name="Rectangle 7"/>
          <p:cNvSpPr>
            <a:spLocks noChangeArrowheads="1"/>
          </p:cNvSpPr>
          <p:nvPr/>
        </p:nvSpPr>
        <p:spPr bwMode="auto">
          <a:xfrm>
            <a:off x="-76200" y="6553200"/>
            <a:ext cx="2514600" cy="3048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20485" name="Rectangle 6"/>
          <p:cNvSpPr>
            <a:spLocks noChangeArrowheads="1"/>
          </p:cNvSpPr>
          <p:nvPr/>
        </p:nvSpPr>
        <p:spPr bwMode="auto">
          <a:xfrm>
            <a:off x="0" y="4406900"/>
            <a:ext cx="2362200" cy="2298700"/>
          </a:xfrm>
          <a:prstGeom prst="rect">
            <a:avLst/>
          </a:prstGeom>
          <a:solidFill>
            <a:schemeClr val="bg1"/>
          </a:solidFill>
          <a:ln w="9525">
            <a:solidFill>
              <a:schemeClr val="bg1"/>
            </a:solidFill>
            <a:miter lim="800000"/>
            <a:headEnd/>
            <a:tailEnd/>
          </a:ln>
        </p:spPr>
        <p:txBody>
          <a:bodyPr wrap="none" anchor="ctr"/>
          <a:lstStyle/>
          <a:p>
            <a:endParaRPr lang="en-US"/>
          </a:p>
        </p:txBody>
      </p:sp>
      <p:pic>
        <p:nvPicPr>
          <p:cNvPr id="20486" name="Picture 6" descr="547-TubeDocument-DeclarationLarge-6_1024x1024.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200" y="449580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7" descr="India_Meenakshi_Temple.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62000" y="449580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8" descr="800px-Gaius_Iulius_Caesar_(Vatican_Museum).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447800" y="449580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9" descr="GreekAmphora.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6200" y="518160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Picture 10" descr="ShangVase.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62000" y="518160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1" name="Picture 11" descr="SumerianTablet.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447800" y="518160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2" name="Picture 12" descr="Pyramids.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6200" y="586740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3" name="Picture 13" descr="Stonehenge.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62000" y="586740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4" name="Picture 14" descr="EarlyAgHarvesting.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447800" y="586740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5" name="Rectangle 3"/>
          <p:cNvSpPr>
            <a:spLocks noChangeArrowheads="1"/>
          </p:cNvSpPr>
          <p:nvPr/>
        </p:nvSpPr>
        <p:spPr bwMode="auto">
          <a:xfrm>
            <a:off x="2476500" y="266700"/>
            <a:ext cx="6502400" cy="6388100"/>
          </a:xfrm>
          <a:prstGeom prst="rect">
            <a:avLst/>
          </a:prstGeom>
          <a:solidFill>
            <a:srgbClr val="FF0000">
              <a:alpha val="9019"/>
            </a:srgbClr>
          </a:solidFill>
          <a:ln w="9525">
            <a:solidFill>
              <a:schemeClr val="tx1"/>
            </a:solidFill>
            <a:round/>
            <a:headEnd/>
            <a:tailEnd/>
          </a:ln>
        </p:spPr>
        <p:txBody>
          <a:bodyPr/>
          <a:lstStyle/>
          <a:p>
            <a:endParaRPr lang="en-US">
              <a:solidFill>
                <a:srgbClr val="000000"/>
              </a:solidFill>
            </a:endParaRPr>
          </a:p>
        </p:txBody>
      </p:sp>
      <p:sp>
        <p:nvSpPr>
          <p:cNvPr id="20496" name="Rectangle 18"/>
          <p:cNvSpPr>
            <a:spLocks noChangeArrowheads="1"/>
          </p:cNvSpPr>
          <p:nvPr/>
        </p:nvSpPr>
        <p:spPr bwMode="auto">
          <a:xfrm>
            <a:off x="3632200" y="6654800"/>
            <a:ext cx="4191000" cy="114300"/>
          </a:xfrm>
          <a:prstGeom prst="rect">
            <a:avLst/>
          </a:prstGeom>
          <a:solidFill>
            <a:srgbClr val="FF0000">
              <a:alpha val="9019"/>
            </a:srgbClr>
          </a:solidFill>
          <a:ln w="9525">
            <a:solidFill>
              <a:schemeClr val="tx1"/>
            </a:solidFill>
            <a:round/>
            <a:headEnd/>
            <a:tailEnd/>
          </a:ln>
        </p:spPr>
        <p:txBody>
          <a:bodyPr/>
          <a:lstStyle/>
          <a:p>
            <a:endParaRPr lang="en-US">
              <a:solidFill>
                <a:srgbClr val="000000"/>
              </a:solidFill>
            </a:endParaRPr>
          </a:p>
        </p:txBody>
      </p:sp>
      <p:sp>
        <p:nvSpPr>
          <p:cNvPr id="20497" name="Freeform 5"/>
          <p:cNvSpPr>
            <a:spLocks/>
          </p:cNvSpPr>
          <p:nvPr/>
        </p:nvSpPr>
        <p:spPr bwMode="auto">
          <a:xfrm>
            <a:off x="2921000" y="3035300"/>
            <a:ext cx="6019800" cy="1003300"/>
          </a:xfrm>
          <a:custGeom>
            <a:avLst/>
            <a:gdLst>
              <a:gd name="T0" fmla="*/ 101600 w 6019800"/>
              <a:gd name="T1" fmla="*/ 152400 h 1003300"/>
              <a:gd name="T2" fmla="*/ 203200 w 6019800"/>
              <a:gd name="T3" fmla="*/ 114300 h 1003300"/>
              <a:gd name="T4" fmla="*/ 609600 w 6019800"/>
              <a:gd name="T5" fmla="*/ 114300 h 1003300"/>
              <a:gd name="T6" fmla="*/ 723900 w 6019800"/>
              <a:gd name="T7" fmla="*/ 152400 h 1003300"/>
              <a:gd name="T8" fmla="*/ 1092200 w 6019800"/>
              <a:gd name="T9" fmla="*/ 152400 h 1003300"/>
              <a:gd name="T10" fmla="*/ 1320800 w 6019800"/>
              <a:gd name="T11" fmla="*/ 114300 h 1003300"/>
              <a:gd name="T12" fmla="*/ 1511300 w 6019800"/>
              <a:gd name="T13" fmla="*/ 63500 h 1003300"/>
              <a:gd name="T14" fmla="*/ 1943100 w 6019800"/>
              <a:gd name="T15" fmla="*/ 101600 h 1003300"/>
              <a:gd name="T16" fmla="*/ 2108200 w 6019800"/>
              <a:gd name="T17" fmla="*/ 127000 h 1003300"/>
              <a:gd name="T18" fmla="*/ 2463800 w 6019800"/>
              <a:gd name="T19" fmla="*/ 127000 h 1003300"/>
              <a:gd name="T20" fmla="*/ 2743200 w 6019800"/>
              <a:gd name="T21" fmla="*/ 88900 h 1003300"/>
              <a:gd name="T22" fmla="*/ 3721100 w 6019800"/>
              <a:gd name="T23" fmla="*/ 101600 h 1003300"/>
              <a:gd name="T24" fmla="*/ 3962400 w 6019800"/>
              <a:gd name="T25" fmla="*/ 50800 h 1003300"/>
              <a:gd name="T26" fmla="*/ 4127500 w 6019800"/>
              <a:gd name="T27" fmla="*/ 12700 h 1003300"/>
              <a:gd name="T28" fmla="*/ 4648200 w 6019800"/>
              <a:gd name="T29" fmla="*/ 12700 h 1003300"/>
              <a:gd name="T30" fmla="*/ 4838700 w 6019800"/>
              <a:gd name="T31" fmla="*/ 50800 h 1003300"/>
              <a:gd name="T32" fmla="*/ 5600700 w 6019800"/>
              <a:gd name="T33" fmla="*/ 88900 h 1003300"/>
              <a:gd name="T34" fmla="*/ 5765800 w 6019800"/>
              <a:gd name="T35" fmla="*/ 114300 h 1003300"/>
              <a:gd name="T36" fmla="*/ 5918200 w 6019800"/>
              <a:gd name="T37" fmla="*/ 165100 h 1003300"/>
              <a:gd name="T38" fmla="*/ 5994400 w 6019800"/>
              <a:gd name="T39" fmla="*/ 215900 h 1003300"/>
              <a:gd name="T40" fmla="*/ 5994400 w 6019800"/>
              <a:gd name="T41" fmla="*/ 330200 h 1003300"/>
              <a:gd name="T42" fmla="*/ 5943600 w 6019800"/>
              <a:gd name="T43" fmla="*/ 520700 h 1003300"/>
              <a:gd name="T44" fmla="*/ 5829300 w 6019800"/>
              <a:gd name="T45" fmla="*/ 571500 h 1003300"/>
              <a:gd name="T46" fmla="*/ 5283200 w 6019800"/>
              <a:gd name="T47" fmla="*/ 622300 h 1003300"/>
              <a:gd name="T48" fmla="*/ 4826000 w 6019800"/>
              <a:gd name="T49" fmla="*/ 596900 h 1003300"/>
              <a:gd name="T50" fmla="*/ 4622800 w 6019800"/>
              <a:gd name="T51" fmla="*/ 571500 h 1003300"/>
              <a:gd name="T52" fmla="*/ 4381500 w 6019800"/>
              <a:gd name="T53" fmla="*/ 596900 h 1003300"/>
              <a:gd name="T54" fmla="*/ 4267200 w 6019800"/>
              <a:gd name="T55" fmla="*/ 685800 h 1003300"/>
              <a:gd name="T56" fmla="*/ 4140200 w 6019800"/>
              <a:gd name="T57" fmla="*/ 863600 h 1003300"/>
              <a:gd name="T58" fmla="*/ 3975100 w 6019800"/>
              <a:gd name="T59" fmla="*/ 914400 h 1003300"/>
              <a:gd name="T60" fmla="*/ 3429000 w 6019800"/>
              <a:gd name="T61" fmla="*/ 965200 h 1003300"/>
              <a:gd name="T62" fmla="*/ 2832100 w 6019800"/>
              <a:gd name="T63" fmla="*/ 990600 h 1003300"/>
              <a:gd name="T64" fmla="*/ 2451100 w 6019800"/>
              <a:gd name="T65" fmla="*/ 965200 h 1003300"/>
              <a:gd name="T66" fmla="*/ 2260600 w 6019800"/>
              <a:gd name="T67" fmla="*/ 927100 h 1003300"/>
              <a:gd name="T68" fmla="*/ 1841500 w 6019800"/>
              <a:gd name="T69" fmla="*/ 901700 h 1003300"/>
              <a:gd name="T70" fmla="*/ 1663700 w 6019800"/>
              <a:gd name="T71" fmla="*/ 838200 h 1003300"/>
              <a:gd name="T72" fmla="*/ 1524000 w 6019800"/>
              <a:gd name="T73" fmla="*/ 723900 h 1003300"/>
              <a:gd name="T74" fmla="*/ 1409700 w 6019800"/>
              <a:gd name="T75" fmla="*/ 660400 h 1003300"/>
              <a:gd name="T76" fmla="*/ 1295400 w 6019800"/>
              <a:gd name="T77" fmla="*/ 622300 h 1003300"/>
              <a:gd name="T78" fmla="*/ 457200 w 6019800"/>
              <a:gd name="T79" fmla="*/ 584200 h 1003300"/>
              <a:gd name="T80" fmla="*/ 139700 w 6019800"/>
              <a:gd name="T81" fmla="*/ 520700 h 1003300"/>
              <a:gd name="T82" fmla="*/ 63500 w 6019800"/>
              <a:gd name="T83" fmla="*/ 431800 h 1003300"/>
              <a:gd name="T84" fmla="*/ 0 w 6019800"/>
              <a:gd name="T85" fmla="*/ 177800 h 100330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019800" h="1003300">
                <a:moveTo>
                  <a:pt x="0" y="177800"/>
                </a:moveTo>
                <a:cubicBezTo>
                  <a:pt x="24152" y="172970"/>
                  <a:pt x="75565" y="165417"/>
                  <a:pt x="101600" y="152400"/>
                </a:cubicBezTo>
                <a:cubicBezTo>
                  <a:pt x="115252" y="145574"/>
                  <a:pt x="125408" y="132359"/>
                  <a:pt x="139700" y="127000"/>
                </a:cubicBezTo>
                <a:cubicBezTo>
                  <a:pt x="159911" y="119421"/>
                  <a:pt x="182375" y="119980"/>
                  <a:pt x="203200" y="114300"/>
                </a:cubicBezTo>
                <a:cubicBezTo>
                  <a:pt x="229031" y="107255"/>
                  <a:pt x="279400" y="88900"/>
                  <a:pt x="279400" y="88900"/>
                </a:cubicBezTo>
                <a:cubicBezTo>
                  <a:pt x="366820" y="93063"/>
                  <a:pt x="507539" y="86465"/>
                  <a:pt x="609600" y="114300"/>
                </a:cubicBezTo>
                <a:cubicBezTo>
                  <a:pt x="635431" y="121345"/>
                  <a:pt x="660400" y="131233"/>
                  <a:pt x="685800" y="139700"/>
                </a:cubicBezTo>
                <a:lnTo>
                  <a:pt x="723900" y="152400"/>
                </a:lnTo>
                <a:lnTo>
                  <a:pt x="762000" y="165100"/>
                </a:lnTo>
                <a:cubicBezTo>
                  <a:pt x="872067" y="160867"/>
                  <a:pt x="982242" y="158868"/>
                  <a:pt x="1092200" y="152400"/>
                </a:cubicBezTo>
                <a:cubicBezTo>
                  <a:pt x="1213487" y="145265"/>
                  <a:pt x="1159478" y="144024"/>
                  <a:pt x="1244600" y="127000"/>
                </a:cubicBezTo>
                <a:cubicBezTo>
                  <a:pt x="1269850" y="121950"/>
                  <a:pt x="1295400" y="118533"/>
                  <a:pt x="1320800" y="114300"/>
                </a:cubicBezTo>
                <a:cubicBezTo>
                  <a:pt x="1333500" y="105833"/>
                  <a:pt x="1344608" y="94259"/>
                  <a:pt x="1358900" y="88900"/>
                </a:cubicBezTo>
                <a:cubicBezTo>
                  <a:pt x="1381756" y="80329"/>
                  <a:pt x="1498099" y="65386"/>
                  <a:pt x="1511300" y="63500"/>
                </a:cubicBezTo>
                <a:cubicBezTo>
                  <a:pt x="1629833" y="67733"/>
                  <a:pt x="1748750" y="65775"/>
                  <a:pt x="1866900" y="76200"/>
                </a:cubicBezTo>
                <a:cubicBezTo>
                  <a:pt x="1893570" y="78553"/>
                  <a:pt x="1917125" y="95106"/>
                  <a:pt x="1943100" y="101600"/>
                </a:cubicBezTo>
                <a:cubicBezTo>
                  <a:pt x="1960033" y="105833"/>
                  <a:pt x="1976648" y="111646"/>
                  <a:pt x="1993900" y="114300"/>
                </a:cubicBezTo>
                <a:cubicBezTo>
                  <a:pt x="2031789" y="120129"/>
                  <a:pt x="2070202" y="121934"/>
                  <a:pt x="2108200" y="127000"/>
                </a:cubicBezTo>
                <a:cubicBezTo>
                  <a:pt x="2133724" y="130403"/>
                  <a:pt x="2159000" y="135467"/>
                  <a:pt x="2184400" y="139700"/>
                </a:cubicBezTo>
                <a:lnTo>
                  <a:pt x="2463800" y="127000"/>
                </a:lnTo>
                <a:cubicBezTo>
                  <a:pt x="2551829" y="121822"/>
                  <a:pt x="2611397" y="117801"/>
                  <a:pt x="2692400" y="101600"/>
                </a:cubicBezTo>
                <a:cubicBezTo>
                  <a:pt x="2709516" y="98177"/>
                  <a:pt x="2726267" y="93133"/>
                  <a:pt x="2743200" y="88900"/>
                </a:cubicBezTo>
                <a:lnTo>
                  <a:pt x="3403600" y="114300"/>
                </a:lnTo>
                <a:cubicBezTo>
                  <a:pt x="3509518" y="114300"/>
                  <a:pt x="3615267" y="105833"/>
                  <a:pt x="3721100" y="101600"/>
                </a:cubicBezTo>
                <a:cubicBezTo>
                  <a:pt x="3759200" y="97367"/>
                  <a:pt x="3797511" y="94729"/>
                  <a:pt x="3835400" y="88900"/>
                </a:cubicBezTo>
                <a:cubicBezTo>
                  <a:pt x="3874269" y="82920"/>
                  <a:pt x="3927786" y="61451"/>
                  <a:pt x="3962400" y="50800"/>
                </a:cubicBezTo>
                <a:cubicBezTo>
                  <a:pt x="3991856" y="41737"/>
                  <a:pt x="4021270" y="32330"/>
                  <a:pt x="4051300" y="25400"/>
                </a:cubicBezTo>
                <a:cubicBezTo>
                  <a:pt x="4076391" y="19610"/>
                  <a:pt x="4102250" y="17750"/>
                  <a:pt x="4127500" y="12700"/>
                </a:cubicBezTo>
                <a:cubicBezTo>
                  <a:pt x="4144616" y="9277"/>
                  <a:pt x="4161367" y="4233"/>
                  <a:pt x="4178300" y="0"/>
                </a:cubicBezTo>
                <a:lnTo>
                  <a:pt x="4648200" y="12700"/>
                </a:lnTo>
                <a:cubicBezTo>
                  <a:pt x="4665635" y="13511"/>
                  <a:pt x="4766260" y="33291"/>
                  <a:pt x="4787900" y="38100"/>
                </a:cubicBezTo>
                <a:cubicBezTo>
                  <a:pt x="4804939" y="41886"/>
                  <a:pt x="4821306" y="49350"/>
                  <a:pt x="4838700" y="50800"/>
                </a:cubicBezTo>
                <a:cubicBezTo>
                  <a:pt x="4923180" y="57840"/>
                  <a:pt x="5008033" y="59267"/>
                  <a:pt x="5092700" y="63500"/>
                </a:cubicBezTo>
                <a:cubicBezTo>
                  <a:pt x="5347777" y="99940"/>
                  <a:pt x="5021798" y="56739"/>
                  <a:pt x="5600700" y="88900"/>
                </a:cubicBezTo>
                <a:cubicBezTo>
                  <a:pt x="5614066" y="89643"/>
                  <a:pt x="5625569" y="99564"/>
                  <a:pt x="5638800" y="101600"/>
                </a:cubicBezTo>
                <a:cubicBezTo>
                  <a:pt x="5680850" y="108069"/>
                  <a:pt x="5723467" y="110067"/>
                  <a:pt x="5765800" y="114300"/>
                </a:cubicBezTo>
                <a:lnTo>
                  <a:pt x="5880100" y="152400"/>
                </a:lnTo>
                <a:lnTo>
                  <a:pt x="5918200" y="165100"/>
                </a:lnTo>
                <a:cubicBezTo>
                  <a:pt x="5930900" y="177800"/>
                  <a:pt x="5941356" y="193237"/>
                  <a:pt x="5956300" y="203200"/>
                </a:cubicBezTo>
                <a:cubicBezTo>
                  <a:pt x="5967439" y="210626"/>
                  <a:pt x="5983947" y="207537"/>
                  <a:pt x="5994400" y="215900"/>
                </a:cubicBezTo>
                <a:cubicBezTo>
                  <a:pt x="6006319" y="225435"/>
                  <a:pt x="6011333" y="241300"/>
                  <a:pt x="6019800" y="254000"/>
                </a:cubicBezTo>
                <a:cubicBezTo>
                  <a:pt x="6011333" y="279400"/>
                  <a:pt x="6009252" y="307923"/>
                  <a:pt x="5994400" y="330200"/>
                </a:cubicBezTo>
                <a:cubicBezTo>
                  <a:pt x="5961574" y="379439"/>
                  <a:pt x="5973827" y="353820"/>
                  <a:pt x="5956300" y="406400"/>
                </a:cubicBezTo>
                <a:cubicBezTo>
                  <a:pt x="5952067" y="444500"/>
                  <a:pt x="5956701" y="484674"/>
                  <a:pt x="5943600" y="520700"/>
                </a:cubicBezTo>
                <a:cubicBezTo>
                  <a:pt x="5938384" y="535045"/>
                  <a:pt x="5919448" y="539901"/>
                  <a:pt x="5905500" y="546100"/>
                </a:cubicBezTo>
                <a:cubicBezTo>
                  <a:pt x="5881034" y="556974"/>
                  <a:pt x="5856053" y="570430"/>
                  <a:pt x="5829300" y="571500"/>
                </a:cubicBezTo>
                <a:lnTo>
                  <a:pt x="5511800" y="584200"/>
                </a:lnTo>
                <a:cubicBezTo>
                  <a:pt x="5351333" y="616293"/>
                  <a:pt x="5427638" y="604245"/>
                  <a:pt x="5283200" y="622300"/>
                </a:cubicBezTo>
                <a:cubicBezTo>
                  <a:pt x="5143500" y="618067"/>
                  <a:pt x="5003649" y="617353"/>
                  <a:pt x="4864100" y="609600"/>
                </a:cubicBezTo>
                <a:cubicBezTo>
                  <a:pt x="4850734" y="608857"/>
                  <a:pt x="4838872" y="600578"/>
                  <a:pt x="4826000" y="596900"/>
                </a:cubicBezTo>
                <a:cubicBezTo>
                  <a:pt x="4809217" y="592105"/>
                  <a:pt x="4792520" y="586365"/>
                  <a:pt x="4775200" y="584200"/>
                </a:cubicBezTo>
                <a:cubicBezTo>
                  <a:pt x="4724618" y="577877"/>
                  <a:pt x="4673600" y="575733"/>
                  <a:pt x="4622800" y="571500"/>
                </a:cubicBezTo>
                <a:cubicBezTo>
                  <a:pt x="4605867" y="567267"/>
                  <a:pt x="4589454" y="558800"/>
                  <a:pt x="4572000" y="558800"/>
                </a:cubicBezTo>
                <a:cubicBezTo>
                  <a:pt x="4474930" y="558800"/>
                  <a:pt x="4440893" y="547406"/>
                  <a:pt x="4381500" y="596900"/>
                </a:cubicBezTo>
                <a:cubicBezTo>
                  <a:pt x="4367702" y="608398"/>
                  <a:pt x="4357577" y="623973"/>
                  <a:pt x="4343400" y="635000"/>
                </a:cubicBezTo>
                <a:cubicBezTo>
                  <a:pt x="4319303" y="653742"/>
                  <a:pt x="4267200" y="685800"/>
                  <a:pt x="4267200" y="685800"/>
                </a:cubicBezTo>
                <a:cubicBezTo>
                  <a:pt x="4257802" y="732792"/>
                  <a:pt x="4252764" y="789136"/>
                  <a:pt x="4216400" y="825500"/>
                </a:cubicBezTo>
                <a:cubicBezTo>
                  <a:pt x="4180004" y="861896"/>
                  <a:pt x="4181517" y="842942"/>
                  <a:pt x="4140200" y="863600"/>
                </a:cubicBezTo>
                <a:cubicBezTo>
                  <a:pt x="4126548" y="870426"/>
                  <a:pt x="4115752" y="882174"/>
                  <a:pt x="4102100" y="889000"/>
                </a:cubicBezTo>
                <a:cubicBezTo>
                  <a:pt x="4069251" y="905425"/>
                  <a:pt x="4002011" y="912645"/>
                  <a:pt x="3975100" y="914400"/>
                </a:cubicBezTo>
                <a:cubicBezTo>
                  <a:pt x="3810134" y="925159"/>
                  <a:pt x="3479800" y="939800"/>
                  <a:pt x="3479800" y="939800"/>
                </a:cubicBezTo>
                <a:cubicBezTo>
                  <a:pt x="3462867" y="948267"/>
                  <a:pt x="3447481" y="961093"/>
                  <a:pt x="3429000" y="965200"/>
                </a:cubicBezTo>
                <a:cubicBezTo>
                  <a:pt x="3287888" y="996558"/>
                  <a:pt x="3140214" y="996149"/>
                  <a:pt x="2997200" y="1003300"/>
                </a:cubicBezTo>
                <a:cubicBezTo>
                  <a:pt x="2942167" y="999067"/>
                  <a:pt x="2887227" y="993356"/>
                  <a:pt x="2832100" y="990600"/>
                </a:cubicBezTo>
                <a:cubicBezTo>
                  <a:pt x="2717864" y="984888"/>
                  <a:pt x="2603325" y="985508"/>
                  <a:pt x="2489200" y="977900"/>
                </a:cubicBezTo>
                <a:cubicBezTo>
                  <a:pt x="2475843" y="977010"/>
                  <a:pt x="2464168" y="968104"/>
                  <a:pt x="2451100" y="965200"/>
                </a:cubicBezTo>
                <a:cubicBezTo>
                  <a:pt x="2425963" y="959614"/>
                  <a:pt x="2400037" y="958086"/>
                  <a:pt x="2374900" y="952500"/>
                </a:cubicBezTo>
                <a:cubicBezTo>
                  <a:pt x="2298423" y="935505"/>
                  <a:pt x="2376835" y="934599"/>
                  <a:pt x="2260600" y="927100"/>
                </a:cubicBezTo>
                <a:cubicBezTo>
                  <a:pt x="2154902" y="920281"/>
                  <a:pt x="2048933" y="918633"/>
                  <a:pt x="1943100" y="914400"/>
                </a:cubicBezTo>
                <a:lnTo>
                  <a:pt x="1841500" y="901700"/>
                </a:lnTo>
                <a:cubicBezTo>
                  <a:pt x="1710028" y="886233"/>
                  <a:pt x="1764918" y="901573"/>
                  <a:pt x="1689100" y="876300"/>
                </a:cubicBezTo>
                <a:cubicBezTo>
                  <a:pt x="1680633" y="863600"/>
                  <a:pt x="1675187" y="848251"/>
                  <a:pt x="1663700" y="838200"/>
                </a:cubicBezTo>
                <a:cubicBezTo>
                  <a:pt x="1640726" y="818098"/>
                  <a:pt x="1587500" y="787400"/>
                  <a:pt x="1587500" y="787400"/>
                </a:cubicBezTo>
                <a:cubicBezTo>
                  <a:pt x="1562100" y="749300"/>
                  <a:pt x="1566333" y="745067"/>
                  <a:pt x="1524000" y="723900"/>
                </a:cubicBezTo>
                <a:cubicBezTo>
                  <a:pt x="1512026" y="717913"/>
                  <a:pt x="1497602" y="717701"/>
                  <a:pt x="1485900" y="711200"/>
                </a:cubicBezTo>
                <a:cubicBezTo>
                  <a:pt x="1459215" y="696375"/>
                  <a:pt x="1438660" y="670053"/>
                  <a:pt x="1409700" y="660400"/>
                </a:cubicBezTo>
                <a:lnTo>
                  <a:pt x="1333500" y="635000"/>
                </a:lnTo>
                <a:lnTo>
                  <a:pt x="1295400" y="622300"/>
                </a:lnTo>
                <a:cubicBezTo>
                  <a:pt x="1052440" y="541313"/>
                  <a:pt x="1270684" y="609862"/>
                  <a:pt x="609600" y="596900"/>
                </a:cubicBezTo>
                <a:lnTo>
                  <a:pt x="457200" y="584200"/>
                </a:lnTo>
                <a:cubicBezTo>
                  <a:pt x="389507" y="579365"/>
                  <a:pt x="321243" y="580670"/>
                  <a:pt x="254000" y="571500"/>
                </a:cubicBezTo>
                <a:cubicBezTo>
                  <a:pt x="163897" y="559213"/>
                  <a:pt x="199748" y="550724"/>
                  <a:pt x="139700" y="520700"/>
                </a:cubicBezTo>
                <a:cubicBezTo>
                  <a:pt x="127726" y="514713"/>
                  <a:pt x="114300" y="512233"/>
                  <a:pt x="101600" y="508000"/>
                </a:cubicBezTo>
                <a:cubicBezTo>
                  <a:pt x="28807" y="398811"/>
                  <a:pt x="116080" y="536960"/>
                  <a:pt x="63500" y="431800"/>
                </a:cubicBezTo>
                <a:cubicBezTo>
                  <a:pt x="40480" y="385761"/>
                  <a:pt x="12700" y="383030"/>
                  <a:pt x="12700" y="317500"/>
                </a:cubicBezTo>
                <a:lnTo>
                  <a:pt x="0" y="177800"/>
                </a:lnTo>
                <a:close/>
              </a:path>
            </a:pathLst>
          </a:custGeom>
          <a:solidFill>
            <a:schemeClr val="bg1">
              <a:alpha val="5294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498" name="TextBox 21"/>
          <p:cNvSpPr txBox="1">
            <a:spLocks noChangeArrowheads="1"/>
          </p:cNvSpPr>
          <p:nvPr/>
        </p:nvSpPr>
        <p:spPr bwMode="auto">
          <a:xfrm>
            <a:off x="2895600" y="3132138"/>
            <a:ext cx="60007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b="1">
                <a:solidFill>
                  <a:srgbClr val="FF0000"/>
                </a:solidFill>
                <a:latin typeface="Helvetica" charset="0"/>
                <a:cs typeface="Helvetica" charset="0"/>
              </a:rPr>
              <a:t>Time in which Earth’s natural resources </a:t>
            </a:r>
          </a:p>
          <a:p>
            <a:pPr algn="ctr"/>
            <a:r>
              <a:rPr lang="en-US" b="1">
                <a:solidFill>
                  <a:srgbClr val="FF0000"/>
                </a:solidFill>
                <a:latin typeface="Helvetica" charset="0"/>
                <a:cs typeface="Helvetica" charset="0"/>
              </a:rPr>
              <a:t>were generated</a:t>
            </a:r>
          </a:p>
        </p:txBody>
      </p:sp>
      <p:sp>
        <p:nvSpPr>
          <p:cNvPr id="20499" name="TextBox 22"/>
          <p:cNvSpPr txBox="1">
            <a:spLocks noChangeArrowheads="1"/>
          </p:cNvSpPr>
          <p:nvPr/>
        </p:nvSpPr>
        <p:spPr bwMode="auto">
          <a:xfrm>
            <a:off x="0" y="2971800"/>
            <a:ext cx="22796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1400" b="1">
                <a:solidFill>
                  <a:srgbClr val="FF0000"/>
                </a:solidFill>
                <a:latin typeface="Helvetica" charset="0"/>
                <a:cs typeface="Helvetica" charset="0"/>
              </a:rPr>
              <a:t>Time in which </a:t>
            </a:r>
          </a:p>
          <a:p>
            <a:pPr algn="ctr"/>
            <a:r>
              <a:rPr lang="en-US" sz="1400" b="1">
                <a:solidFill>
                  <a:srgbClr val="FF0000"/>
                </a:solidFill>
                <a:latin typeface="Helvetica" charset="0"/>
                <a:cs typeface="Helvetica" charset="0"/>
              </a:rPr>
              <a:t>humans have consumed  </a:t>
            </a:r>
          </a:p>
          <a:p>
            <a:pPr algn="ctr"/>
            <a:r>
              <a:rPr lang="en-US" sz="1400" b="1">
                <a:solidFill>
                  <a:srgbClr val="FF0000"/>
                </a:solidFill>
                <a:latin typeface="Helvetica" charset="0"/>
                <a:cs typeface="Helvetica" charset="0"/>
              </a:rPr>
              <a:t>those resources</a:t>
            </a:r>
          </a:p>
        </p:txBody>
      </p:sp>
      <p:cxnSp>
        <p:nvCxnSpPr>
          <p:cNvPr id="3" name="Straight Connector 2"/>
          <p:cNvCxnSpPr>
            <a:endCxn id="20499" idx="0"/>
          </p:cNvCxnSpPr>
          <p:nvPr/>
        </p:nvCxnSpPr>
        <p:spPr bwMode="auto">
          <a:xfrm flipH="1">
            <a:off x="1139825" y="2590800"/>
            <a:ext cx="155575" cy="381000"/>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2" name="Sound 1">
            <a:hlinkClick r:id="" action="ppaction://media"/>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8178800" y="58928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8178800" y="5892800"/>
            <a:ext cx="812800" cy="812800"/>
          </a:xfrm>
          <a:prstGeom prst="rect">
            <a:avLst/>
          </a:prstGeom>
        </p:spPr>
      </p:pic>
    </p:spTree>
  </p:cSld>
  <p:clrMapOvr>
    <a:masterClrMapping/>
  </p:clrMapOvr>
  <p:transition xmlns:p14="http://schemas.microsoft.com/office/powerpoint/2010/main" spd="slow" advTm="9142"/>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4053" name="Rectangle 5"/>
          <p:cNvSpPr>
            <a:spLocks noChangeArrowheads="1"/>
          </p:cNvSpPr>
          <p:nvPr/>
        </p:nvSpPr>
        <p:spPr bwMode="auto">
          <a:xfrm>
            <a:off x="990600" y="533400"/>
            <a:ext cx="6248400" cy="9144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14054" name="Rectangle 6"/>
          <p:cNvSpPr>
            <a:spLocks noChangeArrowheads="1"/>
          </p:cNvSpPr>
          <p:nvPr/>
        </p:nvSpPr>
        <p:spPr bwMode="auto">
          <a:xfrm>
            <a:off x="3581400" y="1524000"/>
            <a:ext cx="3352800" cy="8382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94212" name="Picture 1" descr="TailingsReprocessing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8800" y="0"/>
            <a:ext cx="80232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und 1">
            <a:hlinkClick r:id="" action="ppaction://media"/>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78800" y="58928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cSld>
  <p:clrMapOvr>
    <a:masterClrMapping/>
  </p:clrMapOvr>
  <p:transition xmlns:p14="http://schemas.microsoft.com/office/powerpoint/2010/main" spd="slow" advTm="12849"/>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4053" name="Rectangle 5"/>
          <p:cNvSpPr>
            <a:spLocks noChangeArrowheads="1"/>
          </p:cNvSpPr>
          <p:nvPr/>
        </p:nvSpPr>
        <p:spPr bwMode="auto">
          <a:xfrm>
            <a:off x="990600" y="533400"/>
            <a:ext cx="6248400" cy="9144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14054" name="Rectangle 6"/>
          <p:cNvSpPr>
            <a:spLocks noChangeArrowheads="1"/>
          </p:cNvSpPr>
          <p:nvPr/>
        </p:nvSpPr>
        <p:spPr bwMode="auto">
          <a:xfrm>
            <a:off x="3581400" y="1524000"/>
            <a:ext cx="3352800" cy="8382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96260" name="Picture 1" descr="TailingsReprocessing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8800" y="0"/>
            <a:ext cx="80232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1" name="Rectangle 12"/>
          <p:cNvSpPr>
            <a:spLocks noChangeArrowheads="1"/>
          </p:cNvSpPr>
          <p:nvPr/>
        </p:nvSpPr>
        <p:spPr bwMode="auto">
          <a:xfrm>
            <a:off x="1600200" y="2514600"/>
            <a:ext cx="5181600" cy="838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endParaRPr>
          </a:p>
        </p:txBody>
      </p:sp>
      <p:sp>
        <p:nvSpPr>
          <p:cNvPr id="7" name="Text Box 6"/>
          <p:cNvSpPr txBox="1">
            <a:spLocks noChangeArrowheads="1"/>
          </p:cNvSpPr>
          <p:nvPr/>
        </p:nvSpPr>
        <p:spPr bwMode="auto">
          <a:xfrm>
            <a:off x="1752600" y="2514600"/>
            <a:ext cx="5072063"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i="1" dirty="0">
                <a:solidFill>
                  <a:srgbClr val="FF0000"/>
                </a:solidFill>
                <a:cs typeface="+mn-cs"/>
              </a:rPr>
              <a:t>Desperation as billions of years of ore</a:t>
            </a:r>
          </a:p>
          <a:p>
            <a:pPr>
              <a:defRPr/>
            </a:pPr>
            <a:r>
              <a:rPr lang="en-US" b="1" i="1" dirty="0">
                <a:solidFill>
                  <a:srgbClr val="FF0000"/>
                </a:solidFill>
                <a:cs typeface="+mn-cs"/>
              </a:rPr>
              <a:t>have been mined out in a few decades</a:t>
            </a:r>
            <a:endParaRPr lang="en-US" b="1" dirty="0">
              <a:solidFill>
                <a:srgbClr val="FF0000"/>
              </a:solidFill>
              <a:cs typeface="+mn-cs"/>
            </a:endParaRPr>
          </a:p>
        </p:txBody>
      </p:sp>
      <p:pic>
        <p:nvPicPr>
          <p:cNvPr id="2" name="Sound 1">
            <a:hlinkClick r:id="" action="ppaction://media"/>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78800" y="58928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cSld>
  <p:clrMapOvr>
    <a:masterClrMapping/>
  </p:clrMapOvr>
  <p:transition xmlns:p14="http://schemas.microsoft.com/office/powerpoint/2010/main" spd="slow" advTm="11038"/>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202499"/>
        </a:solidFill>
        <a:effectLst/>
      </p:bgPr>
    </p:bg>
    <p:spTree>
      <p:nvGrpSpPr>
        <p:cNvPr id="1" name=""/>
        <p:cNvGrpSpPr/>
        <p:nvPr/>
      </p:nvGrpSpPr>
      <p:grpSpPr>
        <a:xfrm>
          <a:off x="0" y="0"/>
          <a:ext cx="0" cy="0"/>
          <a:chOff x="0" y="0"/>
          <a:chExt cx="0" cy="0"/>
        </a:xfrm>
      </p:grpSpPr>
      <p:sp>
        <p:nvSpPr>
          <p:cNvPr id="518146" name="Text Box 2"/>
          <p:cNvSpPr txBox="1">
            <a:spLocks noChangeArrowheads="1"/>
          </p:cNvSpPr>
          <p:nvPr/>
        </p:nvSpPr>
        <p:spPr bwMode="auto">
          <a:xfrm>
            <a:off x="457200" y="381000"/>
            <a:ext cx="7094538" cy="354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457200" indent="-457200">
              <a:defRPr sz="2400">
                <a:solidFill>
                  <a:schemeClr val="tx1"/>
                </a:solidFill>
                <a:latin typeface="Times" charset="0"/>
                <a:ea typeface="ＭＳ Ｐゴシック" charset="0"/>
              </a:defRPr>
            </a:lvl1pPr>
            <a:lvl2pPr marL="914400" indent="-457200">
              <a:defRPr sz="2400">
                <a:solidFill>
                  <a:schemeClr val="tx1"/>
                </a:solidFill>
                <a:latin typeface="Times" charset="0"/>
                <a:ea typeface="ＭＳ Ｐゴシック" charset="0"/>
              </a:defRPr>
            </a:lvl2pPr>
            <a:lvl3pPr marL="1371600" indent="-457200">
              <a:defRPr sz="2400">
                <a:solidFill>
                  <a:schemeClr val="tx1"/>
                </a:solidFill>
                <a:latin typeface="Times" charset="0"/>
                <a:ea typeface="ＭＳ Ｐゴシック" charset="0"/>
              </a:defRPr>
            </a:lvl3pPr>
            <a:lvl4pPr marL="1828800" indent="-457200">
              <a:defRPr sz="2400">
                <a:solidFill>
                  <a:schemeClr val="tx1"/>
                </a:solidFill>
                <a:latin typeface="Times" charset="0"/>
                <a:ea typeface="ＭＳ Ｐゴシック" charset="0"/>
              </a:defRPr>
            </a:lvl4pPr>
            <a:lvl5pPr marL="2286000" indent="-457200">
              <a:defRPr sz="2400">
                <a:solidFill>
                  <a:schemeClr val="tx1"/>
                </a:solidFill>
                <a:latin typeface="Times" charset="0"/>
                <a:ea typeface="ＭＳ Ｐゴシック" charset="0"/>
              </a:defRPr>
            </a:lvl5pPr>
            <a:lvl6pPr marL="2743200" indent="-457200" eaLnBrk="0" fontAlgn="base" hangingPunct="0">
              <a:spcBef>
                <a:spcPct val="0"/>
              </a:spcBef>
              <a:spcAft>
                <a:spcPct val="0"/>
              </a:spcAft>
              <a:defRPr sz="2400">
                <a:solidFill>
                  <a:schemeClr val="tx1"/>
                </a:solidFill>
                <a:latin typeface="Times" charset="0"/>
                <a:ea typeface="ＭＳ Ｐゴシック" charset="0"/>
              </a:defRPr>
            </a:lvl6pPr>
            <a:lvl7pPr marL="3200400" indent="-457200" eaLnBrk="0" fontAlgn="base" hangingPunct="0">
              <a:spcBef>
                <a:spcPct val="0"/>
              </a:spcBef>
              <a:spcAft>
                <a:spcPct val="0"/>
              </a:spcAft>
              <a:defRPr sz="2400">
                <a:solidFill>
                  <a:schemeClr val="tx1"/>
                </a:solidFill>
                <a:latin typeface="Times" charset="0"/>
                <a:ea typeface="ＭＳ Ｐゴシック" charset="0"/>
              </a:defRPr>
            </a:lvl7pPr>
            <a:lvl8pPr marL="3657600" indent="-457200" eaLnBrk="0" fontAlgn="base" hangingPunct="0">
              <a:spcBef>
                <a:spcPct val="0"/>
              </a:spcBef>
              <a:spcAft>
                <a:spcPct val="0"/>
              </a:spcAft>
              <a:defRPr sz="2400">
                <a:solidFill>
                  <a:schemeClr val="tx1"/>
                </a:solidFill>
                <a:latin typeface="Times" charset="0"/>
                <a:ea typeface="ＭＳ Ｐゴシック" charset="0"/>
              </a:defRPr>
            </a:lvl8pPr>
            <a:lvl9pPr marL="4114800" indent="-4572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sz="2800" dirty="0">
                <a:solidFill>
                  <a:schemeClr val="bg1"/>
                </a:solidFill>
              </a:rPr>
              <a:t>Lecture 26: Resource issues on a finite Earth</a:t>
            </a:r>
          </a:p>
          <a:p>
            <a:pPr>
              <a:defRPr/>
            </a:pPr>
            <a:endParaRPr lang="en-US" sz="2800" dirty="0" smtClean="0">
              <a:solidFill>
                <a:schemeClr val="bg1"/>
              </a:solidFill>
              <a:cs typeface="+mn-cs"/>
            </a:endParaRPr>
          </a:p>
          <a:p>
            <a:pPr>
              <a:buFont typeface="Times" charset="0"/>
              <a:buNone/>
              <a:defRPr/>
            </a:pPr>
            <a:r>
              <a:rPr lang="en-US" sz="2800" dirty="0" smtClean="0">
                <a:solidFill>
                  <a:srgbClr val="FFFF00"/>
                </a:solidFill>
                <a:cs typeface="+mn-cs"/>
              </a:rPr>
              <a:t>We have in centuries used up much of the </a:t>
            </a:r>
          </a:p>
          <a:p>
            <a:pPr>
              <a:buFont typeface="Times" charset="0"/>
              <a:buNone/>
              <a:defRPr/>
            </a:pPr>
            <a:r>
              <a:rPr lang="en-US" sz="2800" dirty="0" smtClean="0">
                <a:solidFill>
                  <a:srgbClr val="FFFF00"/>
                </a:solidFill>
                <a:cs typeface="+mn-cs"/>
              </a:rPr>
              <a:t>    non-renewable resources of a very old planet.</a:t>
            </a:r>
          </a:p>
          <a:p>
            <a:pPr>
              <a:buFont typeface="Times" charset="0"/>
              <a:buNone/>
              <a:defRPr/>
            </a:pPr>
            <a:endParaRPr lang="en-US" sz="2800" dirty="0" smtClean="0">
              <a:solidFill>
                <a:schemeClr val="bg1"/>
              </a:solidFill>
              <a:cs typeface="+mn-cs"/>
            </a:endParaRPr>
          </a:p>
          <a:p>
            <a:pPr>
              <a:buFont typeface="Times" charset="0"/>
              <a:buNone/>
              <a:defRPr/>
            </a:pPr>
            <a:r>
              <a:rPr lang="en-US" sz="2800" dirty="0">
                <a:solidFill>
                  <a:schemeClr val="bg1"/>
                </a:solidFill>
                <a:cs typeface="+mn-cs"/>
              </a:rPr>
              <a:t>	</a:t>
            </a:r>
            <a:r>
              <a:rPr lang="en-US" sz="2800" dirty="0" smtClean="0">
                <a:solidFill>
                  <a:schemeClr val="bg1"/>
                </a:solidFill>
                <a:cs typeface="+mn-cs"/>
              </a:rPr>
              <a:t>Two examples:</a:t>
            </a:r>
          </a:p>
          <a:p>
            <a:pPr>
              <a:buFont typeface="Times" charset="0"/>
              <a:buNone/>
              <a:defRPr/>
            </a:pPr>
            <a:r>
              <a:rPr lang="en-US" sz="2800" dirty="0">
                <a:solidFill>
                  <a:schemeClr val="bg1"/>
                </a:solidFill>
                <a:cs typeface="+mn-cs"/>
              </a:rPr>
              <a:t>	</a:t>
            </a:r>
            <a:r>
              <a:rPr lang="en-US" sz="2800" dirty="0" smtClean="0">
                <a:solidFill>
                  <a:schemeClr val="bg1"/>
                </a:solidFill>
                <a:cs typeface="+mn-cs"/>
              </a:rPr>
              <a:t>	Petroleum</a:t>
            </a:r>
          </a:p>
          <a:p>
            <a:pPr>
              <a:buFont typeface="Times" charset="0"/>
              <a:buNone/>
              <a:defRPr/>
            </a:pPr>
            <a:r>
              <a:rPr lang="en-US" sz="2800" dirty="0">
                <a:solidFill>
                  <a:schemeClr val="bg1"/>
                </a:solidFill>
                <a:cs typeface="+mn-cs"/>
              </a:rPr>
              <a:t>	</a:t>
            </a:r>
            <a:r>
              <a:rPr lang="en-US" sz="2800" dirty="0" smtClean="0">
                <a:solidFill>
                  <a:schemeClr val="bg1"/>
                </a:solidFill>
                <a:cs typeface="+mn-cs"/>
              </a:rPr>
              <a:t>	Mineral resources</a:t>
            </a:r>
          </a:p>
        </p:txBody>
      </p:sp>
      <p:pic>
        <p:nvPicPr>
          <p:cNvPr id="2" name="Sound 1">
            <a:hlinkClick r:id="" action="ppaction://media"/>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178800" y="58928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cSld>
  <p:clrMapOvr>
    <a:masterClrMapping/>
  </p:clrMapOvr>
  <p:transition xmlns:p14="http://schemas.microsoft.com/office/powerpoint/2010/main" spd="slow" advTm="13682"/>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202499"/>
        </a:solidFill>
        <a:effectLst/>
      </p:bgPr>
    </p:bg>
    <p:spTree>
      <p:nvGrpSpPr>
        <p:cNvPr id="1" name=""/>
        <p:cNvGrpSpPr/>
        <p:nvPr/>
      </p:nvGrpSpPr>
      <p:grpSpPr>
        <a:xfrm>
          <a:off x="0" y="0"/>
          <a:ext cx="0" cy="0"/>
          <a:chOff x="0" y="0"/>
          <a:chExt cx="0" cy="0"/>
        </a:xfrm>
      </p:grpSpPr>
      <p:sp>
        <p:nvSpPr>
          <p:cNvPr id="518146" name="Text Box 2"/>
          <p:cNvSpPr txBox="1">
            <a:spLocks noChangeArrowheads="1"/>
          </p:cNvSpPr>
          <p:nvPr/>
        </p:nvSpPr>
        <p:spPr bwMode="auto">
          <a:xfrm>
            <a:off x="457200" y="381000"/>
            <a:ext cx="7094538" cy="440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457200" indent="-457200">
              <a:defRPr sz="2400">
                <a:solidFill>
                  <a:schemeClr val="tx1"/>
                </a:solidFill>
                <a:latin typeface="Times" charset="0"/>
                <a:ea typeface="ＭＳ Ｐゴシック" charset="0"/>
              </a:defRPr>
            </a:lvl1pPr>
            <a:lvl2pPr marL="914400" indent="-457200">
              <a:defRPr sz="2400">
                <a:solidFill>
                  <a:schemeClr val="tx1"/>
                </a:solidFill>
                <a:latin typeface="Times" charset="0"/>
                <a:ea typeface="ＭＳ Ｐゴシック" charset="0"/>
              </a:defRPr>
            </a:lvl2pPr>
            <a:lvl3pPr marL="1371600" indent="-457200">
              <a:defRPr sz="2400">
                <a:solidFill>
                  <a:schemeClr val="tx1"/>
                </a:solidFill>
                <a:latin typeface="Times" charset="0"/>
                <a:ea typeface="ＭＳ Ｐゴシック" charset="0"/>
              </a:defRPr>
            </a:lvl3pPr>
            <a:lvl4pPr marL="1828800" indent="-457200">
              <a:defRPr sz="2400">
                <a:solidFill>
                  <a:schemeClr val="tx1"/>
                </a:solidFill>
                <a:latin typeface="Times" charset="0"/>
                <a:ea typeface="ＭＳ Ｐゴシック" charset="0"/>
              </a:defRPr>
            </a:lvl4pPr>
            <a:lvl5pPr marL="2286000" indent="-457200">
              <a:defRPr sz="2400">
                <a:solidFill>
                  <a:schemeClr val="tx1"/>
                </a:solidFill>
                <a:latin typeface="Times" charset="0"/>
                <a:ea typeface="ＭＳ Ｐゴシック" charset="0"/>
              </a:defRPr>
            </a:lvl5pPr>
            <a:lvl6pPr marL="2743200" indent="-457200" eaLnBrk="0" fontAlgn="base" hangingPunct="0">
              <a:spcBef>
                <a:spcPct val="0"/>
              </a:spcBef>
              <a:spcAft>
                <a:spcPct val="0"/>
              </a:spcAft>
              <a:defRPr sz="2400">
                <a:solidFill>
                  <a:schemeClr val="tx1"/>
                </a:solidFill>
                <a:latin typeface="Times" charset="0"/>
                <a:ea typeface="ＭＳ Ｐゴシック" charset="0"/>
              </a:defRPr>
            </a:lvl6pPr>
            <a:lvl7pPr marL="3200400" indent="-457200" eaLnBrk="0" fontAlgn="base" hangingPunct="0">
              <a:spcBef>
                <a:spcPct val="0"/>
              </a:spcBef>
              <a:spcAft>
                <a:spcPct val="0"/>
              </a:spcAft>
              <a:defRPr sz="2400">
                <a:solidFill>
                  <a:schemeClr val="tx1"/>
                </a:solidFill>
                <a:latin typeface="Times" charset="0"/>
                <a:ea typeface="ＭＳ Ｐゴシック" charset="0"/>
              </a:defRPr>
            </a:lvl7pPr>
            <a:lvl8pPr marL="3657600" indent="-457200" eaLnBrk="0" fontAlgn="base" hangingPunct="0">
              <a:spcBef>
                <a:spcPct val="0"/>
              </a:spcBef>
              <a:spcAft>
                <a:spcPct val="0"/>
              </a:spcAft>
              <a:defRPr sz="2400">
                <a:solidFill>
                  <a:schemeClr val="tx1"/>
                </a:solidFill>
                <a:latin typeface="Times" charset="0"/>
                <a:ea typeface="ＭＳ Ｐゴシック" charset="0"/>
              </a:defRPr>
            </a:lvl8pPr>
            <a:lvl9pPr marL="4114800" indent="-4572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sz="2800" dirty="0">
                <a:solidFill>
                  <a:schemeClr val="bg1"/>
                </a:solidFill>
              </a:rPr>
              <a:t>Lecture 26: Resource issues on a finite Earth</a:t>
            </a:r>
          </a:p>
          <a:p>
            <a:pPr>
              <a:defRPr/>
            </a:pPr>
            <a:endParaRPr lang="en-US" sz="2800" dirty="0" smtClean="0">
              <a:solidFill>
                <a:schemeClr val="bg1"/>
              </a:solidFill>
              <a:cs typeface="+mn-cs"/>
            </a:endParaRPr>
          </a:p>
          <a:p>
            <a:pPr>
              <a:buFont typeface="Times" charset="0"/>
              <a:buNone/>
              <a:defRPr/>
            </a:pPr>
            <a:r>
              <a:rPr lang="en-US" sz="2800" dirty="0" smtClean="0">
                <a:solidFill>
                  <a:schemeClr val="bg1"/>
                </a:solidFill>
                <a:cs typeface="+mn-cs"/>
              </a:rPr>
              <a:t>We have in centuries used up much of the </a:t>
            </a:r>
          </a:p>
          <a:p>
            <a:pPr>
              <a:buFont typeface="Times" charset="0"/>
              <a:buNone/>
              <a:defRPr/>
            </a:pPr>
            <a:r>
              <a:rPr lang="en-US" sz="2800" dirty="0" smtClean="0">
                <a:solidFill>
                  <a:schemeClr val="bg1"/>
                </a:solidFill>
                <a:cs typeface="+mn-cs"/>
              </a:rPr>
              <a:t>    non-renewable resources of a very old planet.</a:t>
            </a:r>
            <a:endParaRPr lang="en-US" sz="2800" dirty="0" smtClean="0">
              <a:solidFill>
                <a:srgbClr val="FFFF00"/>
              </a:solidFill>
              <a:cs typeface="+mn-cs"/>
            </a:endParaRPr>
          </a:p>
          <a:p>
            <a:pPr>
              <a:buFont typeface="Times" charset="0"/>
              <a:buNone/>
              <a:defRPr/>
            </a:pPr>
            <a:endParaRPr lang="en-US" sz="2800" dirty="0" smtClean="0">
              <a:solidFill>
                <a:schemeClr val="bg1"/>
              </a:solidFill>
              <a:cs typeface="+mn-cs"/>
            </a:endParaRPr>
          </a:p>
          <a:p>
            <a:pPr>
              <a:buFont typeface="Times" charset="0"/>
              <a:buNone/>
              <a:defRPr/>
            </a:pPr>
            <a:r>
              <a:rPr lang="en-US" sz="2800" dirty="0">
                <a:solidFill>
                  <a:schemeClr val="bg1"/>
                </a:solidFill>
                <a:cs typeface="+mn-cs"/>
              </a:rPr>
              <a:t>	</a:t>
            </a:r>
            <a:r>
              <a:rPr lang="en-US" sz="2800" dirty="0" smtClean="0">
                <a:solidFill>
                  <a:schemeClr val="bg1"/>
                </a:solidFill>
                <a:cs typeface="+mn-cs"/>
              </a:rPr>
              <a:t>Two examples:</a:t>
            </a:r>
          </a:p>
          <a:p>
            <a:pPr>
              <a:buFont typeface="Times" charset="0"/>
              <a:buNone/>
              <a:defRPr/>
            </a:pPr>
            <a:r>
              <a:rPr lang="en-US" sz="2800" dirty="0">
                <a:solidFill>
                  <a:schemeClr val="bg1"/>
                </a:solidFill>
                <a:cs typeface="+mn-cs"/>
              </a:rPr>
              <a:t>	</a:t>
            </a:r>
            <a:r>
              <a:rPr lang="en-US" sz="2800" dirty="0" smtClean="0">
                <a:solidFill>
                  <a:schemeClr val="bg1"/>
                </a:solidFill>
                <a:cs typeface="+mn-cs"/>
              </a:rPr>
              <a:t>	Petroleum</a:t>
            </a:r>
          </a:p>
          <a:p>
            <a:pPr>
              <a:buFont typeface="Times" charset="0"/>
              <a:buNone/>
              <a:defRPr/>
            </a:pPr>
            <a:r>
              <a:rPr lang="en-US" sz="2800" dirty="0">
                <a:solidFill>
                  <a:schemeClr val="bg1"/>
                </a:solidFill>
                <a:cs typeface="+mn-cs"/>
              </a:rPr>
              <a:t>	</a:t>
            </a:r>
            <a:r>
              <a:rPr lang="en-US" sz="2800" dirty="0" smtClean="0">
                <a:solidFill>
                  <a:schemeClr val="bg1"/>
                </a:solidFill>
                <a:cs typeface="+mn-cs"/>
              </a:rPr>
              <a:t>	Mineral resources</a:t>
            </a:r>
          </a:p>
          <a:p>
            <a:pPr>
              <a:buFont typeface="Times" charset="0"/>
              <a:buNone/>
              <a:defRPr/>
            </a:pPr>
            <a:endParaRPr lang="en-US" sz="2800" dirty="0">
              <a:solidFill>
                <a:schemeClr val="bg1"/>
              </a:solidFill>
              <a:cs typeface="+mn-cs"/>
            </a:endParaRPr>
          </a:p>
          <a:p>
            <a:pPr>
              <a:buFont typeface="Times" charset="0"/>
              <a:buNone/>
              <a:defRPr/>
            </a:pPr>
            <a:r>
              <a:rPr lang="en-US" sz="2800" dirty="0" smtClean="0">
                <a:solidFill>
                  <a:schemeClr val="bg1"/>
                </a:solidFill>
                <a:cs typeface="+mn-cs"/>
              </a:rPr>
              <a:t>Solutions:</a:t>
            </a:r>
          </a:p>
        </p:txBody>
      </p:sp>
      <p:pic>
        <p:nvPicPr>
          <p:cNvPr id="2" name="Sound 1">
            <a:hlinkClick r:id="" action="ppaction://media"/>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178800" y="58928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cSld>
  <p:clrMapOvr>
    <a:masterClrMapping/>
  </p:clrMapOvr>
  <p:transition xmlns:p14="http://schemas.microsoft.com/office/powerpoint/2010/main" spd="slow" advTm="6201"/>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202499"/>
        </a:solidFill>
        <a:effectLst/>
      </p:bgPr>
    </p:bg>
    <p:spTree>
      <p:nvGrpSpPr>
        <p:cNvPr id="1" name=""/>
        <p:cNvGrpSpPr/>
        <p:nvPr/>
      </p:nvGrpSpPr>
      <p:grpSpPr>
        <a:xfrm>
          <a:off x="0" y="0"/>
          <a:ext cx="0" cy="0"/>
          <a:chOff x="0" y="0"/>
          <a:chExt cx="0" cy="0"/>
        </a:xfrm>
      </p:grpSpPr>
      <p:sp>
        <p:nvSpPr>
          <p:cNvPr id="518146" name="Text Box 2"/>
          <p:cNvSpPr txBox="1">
            <a:spLocks noChangeArrowheads="1"/>
          </p:cNvSpPr>
          <p:nvPr/>
        </p:nvSpPr>
        <p:spPr bwMode="auto">
          <a:xfrm>
            <a:off x="457200" y="381000"/>
            <a:ext cx="7094538" cy="483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457200" indent="-457200">
              <a:defRPr sz="2400">
                <a:solidFill>
                  <a:schemeClr val="tx1"/>
                </a:solidFill>
                <a:latin typeface="Times" charset="0"/>
                <a:ea typeface="ＭＳ Ｐゴシック" charset="0"/>
              </a:defRPr>
            </a:lvl1pPr>
            <a:lvl2pPr marL="914400" indent="-457200">
              <a:defRPr sz="2400">
                <a:solidFill>
                  <a:schemeClr val="tx1"/>
                </a:solidFill>
                <a:latin typeface="Times" charset="0"/>
                <a:ea typeface="ＭＳ Ｐゴシック" charset="0"/>
              </a:defRPr>
            </a:lvl2pPr>
            <a:lvl3pPr marL="1371600" indent="-457200">
              <a:defRPr sz="2400">
                <a:solidFill>
                  <a:schemeClr val="tx1"/>
                </a:solidFill>
                <a:latin typeface="Times" charset="0"/>
                <a:ea typeface="ＭＳ Ｐゴシック" charset="0"/>
              </a:defRPr>
            </a:lvl3pPr>
            <a:lvl4pPr marL="1828800" indent="-457200">
              <a:defRPr sz="2400">
                <a:solidFill>
                  <a:schemeClr val="tx1"/>
                </a:solidFill>
                <a:latin typeface="Times" charset="0"/>
                <a:ea typeface="ＭＳ Ｐゴシック" charset="0"/>
              </a:defRPr>
            </a:lvl4pPr>
            <a:lvl5pPr marL="2286000" indent="-457200">
              <a:defRPr sz="2400">
                <a:solidFill>
                  <a:schemeClr val="tx1"/>
                </a:solidFill>
                <a:latin typeface="Times" charset="0"/>
                <a:ea typeface="ＭＳ Ｐゴシック" charset="0"/>
              </a:defRPr>
            </a:lvl5pPr>
            <a:lvl6pPr marL="2743200" indent="-457200" eaLnBrk="0" fontAlgn="base" hangingPunct="0">
              <a:spcBef>
                <a:spcPct val="0"/>
              </a:spcBef>
              <a:spcAft>
                <a:spcPct val="0"/>
              </a:spcAft>
              <a:defRPr sz="2400">
                <a:solidFill>
                  <a:schemeClr val="tx1"/>
                </a:solidFill>
                <a:latin typeface="Times" charset="0"/>
                <a:ea typeface="ＭＳ Ｐゴシック" charset="0"/>
              </a:defRPr>
            </a:lvl6pPr>
            <a:lvl7pPr marL="3200400" indent="-457200" eaLnBrk="0" fontAlgn="base" hangingPunct="0">
              <a:spcBef>
                <a:spcPct val="0"/>
              </a:spcBef>
              <a:spcAft>
                <a:spcPct val="0"/>
              </a:spcAft>
              <a:defRPr sz="2400">
                <a:solidFill>
                  <a:schemeClr val="tx1"/>
                </a:solidFill>
                <a:latin typeface="Times" charset="0"/>
                <a:ea typeface="ＭＳ Ｐゴシック" charset="0"/>
              </a:defRPr>
            </a:lvl7pPr>
            <a:lvl8pPr marL="3657600" indent="-457200" eaLnBrk="0" fontAlgn="base" hangingPunct="0">
              <a:spcBef>
                <a:spcPct val="0"/>
              </a:spcBef>
              <a:spcAft>
                <a:spcPct val="0"/>
              </a:spcAft>
              <a:defRPr sz="2400">
                <a:solidFill>
                  <a:schemeClr val="tx1"/>
                </a:solidFill>
                <a:latin typeface="Times" charset="0"/>
                <a:ea typeface="ＭＳ Ｐゴシック" charset="0"/>
              </a:defRPr>
            </a:lvl8pPr>
            <a:lvl9pPr marL="4114800" indent="-4572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sz="2800" dirty="0">
                <a:solidFill>
                  <a:schemeClr val="bg1"/>
                </a:solidFill>
              </a:rPr>
              <a:t>Lecture 26: Resource issues on a finite Earth</a:t>
            </a:r>
          </a:p>
          <a:p>
            <a:pPr>
              <a:defRPr/>
            </a:pPr>
            <a:endParaRPr lang="en-US" sz="2800" dirty="0" smtClean="0">
              <a:solidFill>
                <a:schemeClr val="bg1"/>
              </a:solidFill>
              <a:cs typeface="+mn-cs"/>
            </a:endParaRPr>
          </a:p>
          <a:p>
            <a:pPr>
              <a:buFont typeface="Times" charset="0"/>
              <a:buNone/>
              <a:defRPr/>
            </a:pPr>
            <a:r>
              <a:rPr lang="en-US" sz="2800" dirty="0" smtClean="0">
                <a:solidFill>
                  <a:schemeClr val="bg1"/>
                </a:solidFill>
                <a:cs typeface="+mn-cs"/>
              </a:rPr>
              <a:t>We have in centuries used up much of the </a:t>
            </a:r>
          </a:p>
          <a:p>
            <a:pPr>
              <a:buFont typeface="Times" charset="0"/>
              <a:buNone/>
              <a:defRPr/>
            </a:pPr>
            <a:r>
              <a:rPr lang="en-US" sz="2800" dirty="0" smtClean="0">
                <a:solidFill>
                  <a:schemeClr val="bg1"/>
                </a:solidFill>
                <a:cs typeface="+mn-cs"/>
              </a:rPr>
              <a:t>    non-renewable resources of a very old planet.</a:t>
            </a:r>
            <a:endParaRPr lang="en-US" sz="2800" dirty="0" smtClean="0">
              <a:solidFill>
                <a:srgbClr val="FFFF00"/>
              </a:solidFill>
              <a:cs typeface="+mn-cs"/>
            </a:endParaRPr>
          </a:p>
          <a:p>
            <a:pPr>
              <a:buFont typeface="Times" charset="0"/>
              <a:buNone/>
              <a:defRPr/>
            </a:pPr>
            <a:endParaRPr lang="en-US" sz="2800" dirty="0" smtClean="0">
              <a:solidFill>
                <a:schemeClr val="bg1"/>
              </a:solidFill>
              <a:cs typeface="+mn-cs"/>
            </a:endParaRPr>
          </a:p>
          <a:p>
            <a:pPr>
              <a:buFont typeface="Times" charset="0"/>
              <a:buNone/>
              <a:defRPr/>
            </a:pPr>
            <a:r>
              <a:rPr lang="en-US" sz="2800" dirty="0">
                <a:solidFill>
                  <a:schemeClr val="bg1"/>
                </a:solidFill>
                <a:cs typeface="+mn-cs"/>
              </a:rPr>
              <a:t>	</a:t>
            </a:r>
            <a:r>
              <a:rPr lang="en-US" sz="2800" dirty="0" smtClean="0">
                <a:solidFill>
                  <a:schemeClr val="bg1"/>
                </a:solidFill>
                <a:cs typeface="+mn-cs"/>
              </a:rPr>
              <a:t>Two examples:</a:t>
            </a:r>
          </a:p>
          <a:p>
            <a:pPr>
              <a:buFont typeface="Times" charset="0"/>
              <a:buNone/>
              <a:defRPr/>
            </a:pPr>
            <a:r>
              <a:rPr lang="en-US" sz="2800" dirty="0">
                <a:solidFill>
                  <a:schemeClr val="bg1"/>
                </a:solidFill>
                <a:cs typeface="+mn-cs"/>
              </a:rPr>
              <a:t>	</a:t>
            </a:r>
            <a:r>
              <a:rPr lang="en-US" sz="2800" dirty="0" smtClean="0">
                <a:solidFill>
                  <a:schemeClr val="bg1"/>
                </a:solidFill>
                <a:cs typeface="+mn-cs"/>
              </a:rPr>
              <a:t>	Petroleum</a:t>
            </a:r>
          </a:p>
          <a:p>
            <a:pPr>
              <a:buFont typeface="Times" charset="0"/>
              <a:buNone/>
              <a:defRPr/>
            </a:pPr>
            <a:r>
              <a:rPr lang="en-US" sz="2800" dirty="0">
                <a:solidFill>
                  <a:schemeClr val="bg1"/>
                </a:solidFill>
                <a:cs typeface="+mn-cs"/>
              </a:rPr>
              <a:t>	</a:t>
            </a:r>
            <a:r>
              <a:rPr lang="en-US" sz="2800" dirty="0" smtClean="0">
                <a:solidFill>
                  <a:schemeClr val="bg1"/>
                </a:solidFill>
                <a:cs typeface="+mn-cs"/>
              </a:rPr>
              <a:t>	Mineral resources</a:t>
            </a:r>
          </a:p>
          <a:p>
            <a:pPr>
              <a:buFont typeface="Times" charset="0"/>
              <a:buNone/>
              <a:defRPr/>
            </a:pPr>
            <a:endParaRPr lang="en-US" sz="2800" dirty="0">
              <a:solidFill>
                <a:schemeClr val="bg1"/>
              </a:solidFill>
              <a:cs typeface="+mn-cs"/>
            </a:endParaRPr>
          </a:p>
          <a:p>
            <a:pPr>
              <a:buFont typeface="Times" charset="0"/>
              <a:buNone/>
              <a:defRPr/>
            </a:pPr>
            <a:r>
              <a:rPr lang="en-US" sz="2800" dirty="0" smtClean="0">
                <a:solidFill>
                  <a:schemeClr val="bg1"/>
                </a:solidFill>
                <a:cs typeface="+mn-cs"/>
              </a:rPr>
              <a:t>Solutions:</a:t>
            </a:r>
          </a:p>
          <a:p>
            <a:pPr>
              <a:buFont typeface="Times" charset="0"/>
              <a:buNone/>
              <a:defRPr/>
            </a:pPr>
            <a:r>
              <a:rPr lang="en-US" sz="2800" dirty="0">
                <a:solidFill>
                  <a:schemeClr val="bg1"/>
                </a:solidFill>
                <a:cs typeface="+mn-cs"/>
              </a:rPr>
              <a:t>	</a:t>
            </a:r>
            <a:r>
              <a:rPr lang="en-US" sz="2800" dirty="0" smtClean="0">
                <a:solidFill>
                  <a:schemeClr val="bg1"/>
                </a:solidFill>
                <a:cs typeface="+mn-cs"/>
              </a:rPr>
              <a:t>Waiting for the planet to generate more</a:t>
            </a:r>
          </a:p>
        </p:txBody>
      </p:sp>
      <p:cxnSp>
        <p:nvCxnSpPr>
          <p:cNvPr id="3" name="Straight Connector 2"/>
          <p:cNvCxnSpPr/>
          <p:nvPr/>
        </p:nvCxnSpPr>
        <p:spPr bwMode="auto">
          <a:xfrm flipH="1">
            <a:off x="533400" y="4876800"/>
            <a:ext cx="6629400" cy="152400"/>
          </a:xfrm>
          <a:prstGeom prst="lin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 name="Straight Connector 5"/>
          <p:cNvCxnSpPr/>
          <p:nvPr/>
        </p:nvCxnSpPr>
        <p:spPr bwMode="auto">
          <a:xfrm flipH="1" flipV="1">
            <a:off x="762000" y="4876800"/>
            <a:ext cx="6248400" cy="152400"/>
          </a:xfrm>
          <a:prstGeom prst="lin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2" name="Sound 1">
            <a:hlinkClick r:id="" action="ppaction://media"/>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178800" y="58928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cSld>
  <p:clrMapOvr>
    <a:masterClrMapping/>
  </p:clrMapOvr>
  <p:transition xmlns:p14="http://schemas.microsoft.com/office/powerpoint/2010/main" spd="slow" advTm="13346"/>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3" descr="1122-4600squar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0" name="Rectangle 4"/>
          <p:cNvSpPr>
            <a:spLocks noChangeArrowheads="1"/>
          </p:cNvSpPr>
          <p:nvPr/>
        </p:nvSpPr>
        <p:spPr bwMode="auto">
          <a:xfrm>
            <a:off x="2438400" y="0"/>
            <a:ext cx="2743200" cy="228600"/>
          </a:xfrm>
          <a:prstGeom prst="rect">
            <a:avLst/>
          </a:prstGeom>
          <a:solidFill>
            <a:srgbClr val="FFFFFF"/>
          </a:solidFill>
          <a:ln w="9525">
            <a:solidFill>
              <a:srgbClr val="FFFFFF"/>
            </a:solidFill>
            <a:round/>
            <a:headEnd/>
            <a:tailEnd/>
          </a:ln>
        </p:spPr>
        <p:txBody>
          <a:bodyPr/>
          <a:lstStyle/>
          <a:p>
            <a:endParaRPr lang="en-US">
              <a:solidFill>
                <a:srgbClr val="000000"/>
              </a:solidFill>
            </a:endParaRPr>
          </a:p>
        </p:txBody>
      </p:sp>
      <p:sp>
        <p:nvSpPr>
          <p:cNvPr id="104451" name="TextBox 6"/>
          <p:cNvSpPr txBox="1">
            <a:spLocks noChangeArrowheads="1"/>
          </p:cNvSpPr>
          <p:nvPr/>
        </p:nvSpPr>
        <p:spPr bwMode="auto">
          <a:xfrm>
            <a:off x="2514600" y="0"/>
            <a:ext cx="2670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200">
                <a:latin typeface="Helvetica" charset="0"/>
                <a:cs typeface="Helvetica" charset="0"/>
              </a:rPr>
              <a:t>4500 million years = 4.5 billion years</a:t>
            </a:r>
          </a:p>
        </p:txBody>
      </p:sp>
      <p:sp>
        <p:nvSpPr>
          <p:cNvPr id="104452" name="Rectangle 7"/>
          <p:cNvSpPr>
            <a:spLocks noChangeArrowheads="1"/>
          </p:cNvSpPr>
          <p:nvPr/>
        </p:nvSpPr>
        <p:spPr bwMode="auto">
          <a:xfrm>
            <a:off x="-76200" y="6553200"/>
            <a:ext cx="2514600" cy="3048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104453" name="Rectangle 6"/>
          <p:cNvSpPr>
            <a:spLocks noChangeArrowheads="1"/>
          </p:cNvSpPr>
          <p:nvPr/>
        </p:nvSpPr>
        <p:spPr bwMode="auto">
          <a:xfrm>
            <a:off x="0" y="4406900"/>
            <a:ext cx="2362200" cy="2298700"/>
          </a:xfrm>
          <a:prstGeom prst="rect">
            <a:avLst/>
          </a:prstGeom>
          <a:solidFill>
            <a:schemeClr val="bg1"/>
          </a:solidFill>
          <a:ln w="9525">
            <a:solidFill>
              <a:schemeClr val="bg1"/>
            </a:solidFill>
            <a:miter lim="800000"/>
            <a:headEnd/>
            <a:tailEnd/>
          </a:ln>
        </p:spPr>
        <p:txBody>
          <a:bodyPr wrap="none" anchor="ctr"/>
          <a:lstStyle/>
          <a:p>
            <a:endParaRPr lang="en-US"/>
          </a:p>
        </p:txBody>
      </p:sp>
      <p:pic>
        <p:nvPicPr>
          <p:cNvPr id="104454" name="Picture 6" descr="547-TubeDocument-DeclarationLarge-6_1024x1024.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200" y="449580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5" name="Picture 7" descr="India_Meenakshi_Temple.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62000" y="449580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6" name="Picture 8" descr="800px-Gaius_Iulius_Caesar_(Vatican_Museum).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447800" y="449580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7" name="Picture 9" descr="GreekAmphora.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6200" y="518160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8" name="Picture 10" descr="ShangVase.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62000" y="518160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9" name="Picture 11" descr="SumerianTablet.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447800" y="518160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60" name="Picture 12" descr="Pyramids.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6200" y="586740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61" name="Picture 13" descr="Stonehenge.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62000" y="586740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62" name="Picture 14" descr="EarlyAgHarvesting.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447800" y="586740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63" name="Rectangle 3"/>
          <p:cNvSpPr>
            <a:spLocks noChangeArrowheads="1"/>
          </p:cNvSpPr>
          <p:nvPr/>
        </p:nvSpPr>
        <p:spPr bwMode="auto">
          <a:xfrm>
            <a:off x="2476500" y="266700"/>
            <a:ext cx="6502400" cy="6388100"/>
          </a:xfrm>
          <a:prstGeom prst="rect">
            <a:avLst/>
          </a:prstGeom>
          <a:solidFill>
            <a:srgbClr val="FF0000">
              <a:alpha val="9019"/>
            </a:srgbClr>
          </a:solidFill>
          <a:ln w="9525">
            <a:solidFill>
              <a:schemeClr val="tx1"/>
            </a:solidFill>
            <a:round/>
            <a:headEnd/>
            <a:tailEnd/>
          </a:ln>
        </p:spPr>
        <p:txBody>
          <a:bodyPr/>
          <a:lstStyle/>
          <a:p>
            <a:endParaRPr lang="en-US">
              <a:solidFill>
                <a:srgbClr val="000000"/>
              </a:solidFill>
            </a:endParaRPr>
          </a:p>
        </p:txBody>
      </p:sp>
      <p:sp>
        <p:nvSpPr>
          <p:cNvPr id="104464" name="Rectangle 18"/>
          <p:cNvSpPr>
            <a:spLocks noChangeArrowheads="1"/>
          </p:cNvSpPr>
          <p:nvPr/>
        </p:nvSpPr>
        <p:spPr bwMode="auto">
          <a:xfrm>
            <a:off x="3632200" y="6654800"/>
            <a:ext cx="4191000" cy="114300"/>
          </a:xfrm>
          <a:prstGeom prst="rect">
            <a:avLst/>
          </a:prstGeom>
          <a:solidFill>
            <a:srgbClr val="FF0000">
              <a:alpha val="9019"/>
            </a:srgbClr>
          </a:solidFill>
          <a:ln w="9525">
            <a:solidFill>
              <a:schemeClr val="tx1"/>
            </a:solidFill>
            <a:round/>
            <a:headEnd/>
            <a:tailEnd/>
          </a:ln>
        </p:spPr>
        <p:txBody>
          <a:bodyPr/>
          <a:lstStyle/>
          <a:p>
            <a:endParaRPr lang="en-US">
              <a:solidFill>
                <a:srgbClr val="000000"/>
              </a:solidFill>
            </a:endParaRPr>
          </a:p>
        </p:txBody>
      </p:sp>
      <p:sp>
        <p:nvSpPr>
          <p:cNvPr id="104465" name="Freeform 5"/>
          <p:cNvSpPr>
            <a:spLocks/>
          </p:cNvSpPr>
          <p:nvPr/>
        </p:nvSpPr>
        <p:spPr bwMode="auto">
          <a:xfrm>
            <a:off x="2921000" y="3035300"/>
            <a:ext cx="6019800" cy="1003300"/>
          </a:xfrm>
          <a:custGeom>
            <a:avLst/>
            <a:gdLst>
              <a:gd name="T0" fmla="*/ 101600 w 6019800"/>
              <a:gd name="T1" fmla="*/ 152400 h 1003300"/>
              <a:gd name="T2" fmla="*/ 203200 w 6019800"/>
              <a:gd name="T3" fmla="*/ 114300 h 1003300"/>
              <a:gd name="T4" fmla="*/ 609600 w 6019800"/>
              <a:gd name="T5" fmla="*/ 114300 h 1003300"/>
              <a:gd name="T6" fmla="*/ 723900 w 6019800"/>
              <a:gd name="T7" fmla="*/ 152400 h 1003300"/>
              <a:gd name="T8" fmla="*/ 1092200 w 6019800"/>
              <a:gd name="T9" fmla="*/ 152400 h 1003300"/>
              <a:gd name="T10" fmla="*/ 1320800 w 6019800"/>
              <a:gd name="T11" fmla="*/ 114300 h 1003300"/>
              <a:gd name="T12" fmla="*/ 1511300 w 6019800"/>
              <a:gd name="T13" fmla="*/ 63500 h 1003300"/>
              <a:gd name="T14" fmla="*/ 1943100 w 6019800"/>
              <a:gd name="T15" fmla="*/ 101600 h 1003300"/>
              <a:gd name="T16" fmla="*/ 2108200 w 6019800"/>
              <a:gd name="T17" fmla="*/ 127000 h 1003300"/>
              <a:gd name="T18" fmla="*/ 2463800 w 6019800"/>
              <a:gd name="T19" fmla="*/ 127000 h 1003300"/>
              <a:gd name="T20" fmla="*/ 2743200 w 6019800"/>
              <a:gd name="T21" fmla="*/ 88900 h 1003300"/>
              <a:gd name="T22" fmla="*/ 3721100 w 6019800"/>
              <a:gd name="T23" fmla="*/ 101600 h 1003300"/>
              <a:gd name="T24" fmla="*/ 3962400 w 6019800"/>
              <a:gd name="T25" fmla="*/ 50800 h 1003300"/>
              <a:gd name="T26" fmla="*/ 4127500 w 6019800"/>
              <a:gd name="T27" fmla="*/ 12700 h 1003300"/>
              <a:gd name="T28" fmla="*/ 4648200 w 6019800"/>
              <a:gd name="T29" fmla="*/ 12700 h 1003300"/>
              <a:gd name="T30" fmla="*/ 4838700 w 6019800"/>
              <a:gd name="T31" fmla="*/ 50800 h 1003300"/>
              <a:gd name="T32" fmla="*/ 5600700 w 6019800"/>
              <a:gd name="T33" fmla="*/ 88900 h 1003300"/>
              <a:gd name="T34" fmla="*/ 5765800 w 6019800"/>
              <a:gd name="T35" fmla="*/ 114300 h 1003300"/>
              <a:gd name="T36" fmla="*/ 5918200 w 6019800"/>
              <a:gd name="T37" fmla="*/ 165100 h 1003300"/>
              <a:gd name="T38" fmla="*/ 5994400 w 6019800"/>
              <a:gd name="T39" fmla="*/ 215900 h 1003300"/>
              <a:gd name="T40" fmla="*/ 5994400 w 6019800"/>
              <a:gd name="T41" fmla="*/ 330200 h 1003300"/>
              <a:gd name="T42" fmla="*/ 5943600 w 6019800"/>
              <a:gd name="T43" fmla="*/ 520700 h 1003300"/>
              <a:gd name="T44" fmla="*/ 5829300 w 6019800"/>
              <a:gd name="T45" fmla="*/ 571500 h 1003300"/>
              <a:gd name="T46" fmla="*/ 5283200 w 6019800"/>
              <a:gd name="T47" fmla="*/ 622300 h 1003300"/>
              <a:gd name="T48" fmla="*/ 4826000 w 6019800"/>
              <a:gd name="T49" fmla="*/ 596900 h 1003300"/>
              <a:gd name="T50" fmla="*/ 4622800 w 6019800"/>
              <a:gd name="T51" fmla="*/ 571500 h 1003300"/>
              <a:gd name="T52" fmla="*/ 4381500 w 6019800"/>
              <a:gd name="T53" fmla="*/ 596900 h 1003300"/>
              <a:gd name="T54" fmla="*/ 4267200 w 6019800"/>
              <a:gd name="T55" fmla="*/ 685800 h 1003300"/>
              <a:gd name="T56" fmla="*/ 4140200 w 6019800"/>
              <a:gd name="T57" fmla="*/ 863600 h 1003300"/>
              <a:gd name="T58" fmla="*/ 3975100 w 6019800"/>
              <a:gd name="T59" fmla="*/ 914400 h 1003300"/>
              <a:gd name="T60" fmla="*/ 3429000 w 6019800"/>
              <a:gd name="T61" fmla="*/ 965200 h 1003300"/>
              <a:gd name="T62" fmla="*/ 2832100 w 6019800"/>
              <a:gd name="T63" fmla="*/ 990600 h 1003300"/>
              <a:gd name="T64" fmla="*/ 2451100 w 6019800"/>
              <a:gd name="T65" fmla="*/ 965200 h 1003300"/>
              <a:gd name="T66" fmla="*/ 2260600 w 6019800"/>
              <a:gd name="T67" fmla="*/ 927100 h 1003300"/>
              <a:gd name="T68" fmla="*/ 1841500 w 6019800"/>
              <a:gd name="T69" fmla="*/ 901700 h 1003300"/>
              <a:gd name="T70" fmla="*/ 1663700 w 6019800"/>
              <a:gd name="T71" fmla="*/ 838200 h 1003300"/>
              <a:gd name="T72" fmla="*/ 1524000 w 6019800"/>
              <a:gd name="T73" fmla="*/ 723900 h 1003300"/>
              <a:gd name="T74" fmla="*/ 1409700 w 6019800"/>
              <a:gd name="T75" fmla="*/ 660400 h 1003300"/>
              <a:gd name="T76" fmla="*/ 1295400 w 6019800"/>
              <a:gd name="T77" fmla="*/ 622300 h 1003300"/>
              <a:gd name="T78" fmla="*/ 457200 w 6019800"/>
              <a:gd name="T79" fmla="*/ 584200 h 1003300"/>
              <a:gd name="T80" fmla="*/ 139700 w 6019800"/>
              <a:gd name="T81" fmla="*/ 520700 h 1003300"/>
              <a:gd name="T82" fmla="*/ 63500 w 6019800"/>
              <a:gd name="T83" fmla="*/ 431800 h 1003300"/>
              <a:gd name="T84" fmla="*/ 0 w 6019800"/>
              <a:gd name="T85" fmla="*/ 177800 h 100330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019800" h="1003300">
                <a:moveTo>
                  <a:pt x="0" y="177800"/>
                </a:moveTo>
                <a:cubicBezTo>
                  <a:pt x="24152" y="172970"/>
                  <a:pt x="75565" y="165417"/>
                  <a:pt x="101600" y="152400"/>
                </a:cubicBezTo>
                <a:cubicBezTo>
                  <a:pt x="115252" y="145574"/>
                  <a:pt x="125408" y="132359"/>
                  <a:pt x="139700" y="127000"/>
                </a:cubicBezTo>
                <a:cubicBezTo>
                  <a:pt x="159911" y="119421"/>
                  <a:pt x="182375" y="119980"/>
                  <a:pt x="203200" y="114300"/>
                </a:cubicBezTo>
                <a:cubicBezTo>
                  <a:pt x="229031" y="107255"/>
                  <a:pt x="279400" y="88900"/>
                  <a:pt x="279400" y="88900"/>
                </a:cubicBezTo>
                <a:cubicBezTo>
                  <a:pt x="366820" y="93063"/>
                  <a:pt x="507539" y="86465"/>
                  <a:pt x="609600" y="114300"/>
                </a:cubicBezTo>
                <a:cubicBezTo>
                  <a:pt x="635431" y="121345"/>
                  <a:pt x="660400" y="131233"/>
                  <a:pt x="685800" y="139700"/>
                </a:cubicBezTo>
                <a:lnTo>
                  <a:pt x="723900" y="152400"/>
                </a:lnTo>
                <a:lnTo>
                  <a:pt x="762000" y="165100"/>
                </a:lnTo>
                <a:cubicBezTo>
                  <a:pt x="872067" y="160867"/>
                  <a:pt x="982242" y="158868"/>
                  <a:pt x="1092200" y="152400"/>
                </a:cubicBezTo>
                <a:cubicBezTo>
                  <a:pt x="1213487" y="145265"/>
                  <a:pt x="1159478" y="144024"/>
                  <a:pt x="1244600" y="127000"/>
                </a:cubicBezTo>
                <a:cubicBezTo>
                  <a:pt x="1269850" y="121950"/>
                  <a:pt x="1295400" y="118533"/>
                  <a:pt x="1320800" y="114300"/>
                </a:cubicBezTo>
                <a:cubicBezTo>
                  <a:pt x="1333500" y="105833"/>
                  <a:pt x="1344608" y="94259"/>
                  <a:pt x="1358900" y="88900"/>
                </a:cubicBezTo>
                <a:cubicBezTo>
                  <a:pt x="1381756" y="80329"/>
                  <a:pt x="1498099" y="65386"/>
                  <a:pt x="1511300" y="63500"/>
                </a:cubicBezTo>
                <a:cubicBezTo>
                  <a:pt x="1629833" y="67733"/>
                  <a:pt x="1748750" y="65775"/>
                  <a:pt x="1866900" y="76200"/>
                </a:cubicBezTo>
                <a:cubicBezTo>
                  <a:pt x="1893570" y="78553"/>
                  <a:pt x="1917125" y="95106"/>
                  <a:pt x="1943100" y="101600"/>
                </a:cubicBezTo>
                <a:cubicBezTo>
                  <a:pt x="1960033" y="105833"/>
                  <a:pt x="1976648" y="111646"/>
                  <a:pt x="1993900" y="114300"/>
                </a:cubicBezTo>
                <a:cubicBezTo>
                  <a:pt x="2031789" y="120129"/>
                  <a:pt x="2070202" y="121934"/>
                  <a:pt x="2108200" y="127000"/>
                </a:cubicBezTo>
                <a:cubicBezTo>
                  <a:pt x="2133724" y="130403"/>
                  <a:pt x="2159000" y="135467"/>
                  <a:pt x="2184400" y="139700"/>
                </a:cubicBezTo>
                <a:lnTo>
                  <a:pt x="2463800" y="127000"/>
                </a:lnTo>
                <a:cubicBezTo>
                  <a:pt x="2551829" y="121822"/>
                  <a:pt x="2611397" y="117801"/>
                  <a:pt x="2692400" y="101600"/>
                </a:cubicBezTo>
                <a:cubicBezTo>
                  <a:pt x="2709516" y="98177"/>
                  <a:pt x="2726267" y="93133"/>
                  <a:pt x="2743200" y="88900"/>
                </a:cubicBezTo>
                <a:lnTo>
                  <a:pt x="3403600" y="114300"/>
                </a:lnTo>
                <a:cubicBezTo>
                  <a:pt x="3509518" y="114300"/>
                  <a:pt x="3615267" y="105833"/>
                  <a:pt x="3721100" y="101600"/>
                </a:cubicBezTo>
                <a:cubicBezTo>
                  <a:pt x="3759200" y="97367"/>
                  <a:pt x="3797511" y="94729"/>
                  <a:pt x="3835400" y="88900"/>
                </a:cubicBezTo>
                <a:cubicBezTo>
                  <a:pt x="3874269" y="82920"/>
                  <a:pt x="3927786" y="61451"/>
                  <a:pt x="3962400" y="50800"/>
                </a:cubicBezTo>
                <a:cubicBezTo>
                  <a:pt x="3991856" y="41737"/>
                  <a:pt x="4021270" y="32330"/>
                  <a:pt x="4051300" y="25400"/>
                </a:cubicBezTo>
                <a:cubicBezTo>
                  <a:pt x="4076391" y="19610"/>
                  <a:pt x="4102250" y="17750"/>
                  <a:pt x="4127500" y="12700"/>
                </a:cubicBezTo>
                <a:cubicBezTo>
                  <a:pt x="4144616" y="9277"/>
                  <a:pt x="4161367" y="4233"/>
                  <a:pt x="4178300" y="0"/>
                </a:cubicBezTo>
                <a:lnTo>
                  <a:pt x="4648200" y="12700"/>
                </a:lnTo>
                <a:cubicBezTo>
                  <a:pt x="4665635" y="13511"/>
                  <a:pt x="4766260" y="33291"/>
                  <a:pt x="4787900" y="38100"/>
                </a:cubicBezTo>
                <a:cubicBezTo>
                  <a:pt x="4804939" y="41886"/>
                  <a:pt x="4821306" y="49350"/>
                  <a:pt x="4838700" y="50800"/>
                </a:cubicBezTo>
                <a:cubicBezTo>
                  <a:pt x="4923180" y="57840"/>
                  <a:pt x="5008033" y="59267"/>
                  <a:pt x="5092700" y="63500"/>
                </a:cubicBezTo>
                <a:cubicBezTo>
                  <a:pt x="5347777" y="99940"/>
                  <a:pt x="5021798" y="56739"/>
                  <a:pt x="5600700" y="88900"/>
                </a:cubicBezTo>
                <a:cubicBezTo>
                  <a:pt x="5614066" y="89643"/>
                  <a:pt x="5625569" y="99564"/>
                  <a:pt x="5638800" y="101600"/>
                </a:cubicBezTo>
                <a:cubicBezTo>
                  <a:pt x="5680850" y="108069"/>
                  <a:pt x="5723467" y="110067"/>
                  <a:pt x="5765800" y="114300"/>
                </a:cubicBezTo>
                <a:lnTo>
                  <a:pt x="5880100" y="152400"/>
                </a:lnTo>
                <a:lnTo>
                  <a:pt x="5918200" y="165100"/>
                </a:lnTo>
                <a:cubicBezTo>
                  <a:pt x="5930900" y="177800"/>
                  <a:pt x="5941356" y="193237"/>
                  <a:pt x="5956300" y="203200"/>
                </a:cubicBezTo>
                <a:cubicBezTo>
                  <a:pt x="5967439" y="210626"/>
                  <a:pt x="5983947" y="207537"/>
                  <a:pt x="5994400" y="215900"/>
                </a:cubicBezTo>
                <a:cubicBezTo>
                  <a:pt x="6006319" y="225435"/>
                  <a:pt x="6011333" y="241300"/>
                  <a:pt x="6019800" y="254000"/>
                </a:cubicBezTo>
                <a:cubicBezTo>
                  <a:pt x="6011333" y="279400"/>
                  <a:pt x="6009252" y="307923"/>
                  <a:pt x="5994400" y="330200"/>
                </a:cubicBezTo>
                <a:cubicBezTo>
                  <a:pt x="5961574" y="379439"/>
                  <a:pt x="5973827" y="353820"/>
                  <a:pt x="5956300" y="406400"/>
                </a:cubicBezTo>
                <a:cubicBezTo>
                  <a:pt x="5952067" y="444500"/>
                  <a:pt x="5956701" y="484674"/>
                  <a:pt x="5943600" y="520700"/>
                </a:cubicBezTo>
                <a:cubicBezTo>
                  <a:pt x="5938384" y="535045"/>
                  <a:pt x="5919448" y="539901"/>
                  <a:pt x="5905500" y="546100"/>
                </a:cubicBezTo>
                <a:cubicBezTo>
                  <a:pt x="5881034" y="556974"/>
                  <a:pt x="5856053" y="570430"/>
                  <a:pt x="5829300" y="571500"/>
                </a:cubicBezTo>
                <a:lnTo>
                  <a:pt x="5511800" y="584200"/>
                </a:lnTo>
                <a:cubicBezTo>
                  <a:pt x="5351333" y="616293"/>
                  <a:pt x="5427638" y="604245"/>
                  <a:pt x="5283200" y="622300"/>
                </a:cubicBezTo>
                <a:cubicBezTo>
                  <a:pt x="5143500" y="618067"/>
                  <a:pt x="5003649" y="617353"/>
                  <a:pt x="4864100" y="609600"/>
                </a:cubicBezTo>
                <a:cubicBezTo>
                  <a:pt x="4850734" y="608857"/>
                  <a:pt x="4838872" y="600578"/>
                  <a:pt x="4826000" y="596900"/>
                </a:cubicBezTo>
                <a:cubicBezTo>
                  <a:pt x="4809217" y="592105"/>
                  <a:pt x="4792520" y="586365"/>
                  <a:pt x="4775200" y="584200"/>
                </a:cubicBezTo>
                <a:cubicBezTo>
                  <a:pt x="4724618" y="577877"/>
                  <a:pt x="4673600" y="575733"/>
                  <a:pt x="4622800" y="571500"/>
                </a:cubicBezTo>
                <a:cubicBezTo>
                  <a:pt x="4605867" y="567267"/>
                  <a:pt x="4589454" y="558800"/>
                  <a:pt x="4572000" y="558800"/>
                </a:cubicBezTo>
                <a:cubicBezTo>
                  <a:pt x="4474930" y="558800"/>
                  <a:pt x="4440893" y="547406"/>
                  <a:pt x="4381500" y="596900"/>
                </a:cubicBezTo>
                <a:cubicBezTo>
                  <a:pt x="4367702" y="608398"/>
                  <a:pt x="4357577" y="623973"/>
                  <a:pt x="4343400" y="635000"/>
                </a:cubicBezTo>
                <a:cubicBezTo>
                  <a:pt x="4319303" y="653742"/>
                  <a:pt x="4267200" y="685800"/>
                  <a:pt x="4267200" y="685800"/>
                </a:cubicBezTo>
                <a:cubicBezTo>
                  <a:pt x="4257802" y="732792"/>
                  <a:pt x="4252764" y="789136"/>
                  <a:pt x="4216400" y="825500"/>
                </a:cubicBezTo>
                <a:cubicBezTo>
                  <a:pt x="4180004" y="861896"/>
                  <a:pt x="4181517" y="842942"/>
                  <a:pt x="4140200" y="863600"/>
                </a:cubicBezTo>
                <a:cubicBezTo>
                  <a:pt x="4126548" y="870426"/>
                  <a:pt x="4115752" y="882174"/>
                  <a:pt x="4102100" y="889000"/>
                </a:cubicBezTo>
                <a:cubicBezTo>
                  <a:pt x="4069251" y="905425"/>
                  <a:pt x="4002011" y="912645"/>
                  <a:pt x="3975100" y="914400"/>
                </a:cubicBezTo>
                <a:cubicBezTo>
                  <a:pt x="3810134" y="925159"/>
                  <a:pt x="3479800" y="939800"/>
                  <a:pt x="3479800" y="939800"/>
                </a:cubicBezTo>
                <a:cubicBezTo>
                  <a:pt x="3462867" y="948267"/>
                  <a:pt x="3447481" y="961093"/>
                  <a:pt x="3429000" y="965200"/>
                </a:cubicBezTo>
                <a:cubicBezTo>
                  <a:pt x="3287888" y="996558"/>
                  <a:pt x="3140214" y="996149"/>
                  <a:pt x="2997200" y="1003300"/>
                </a:cubicBezTo>
                <a:cubicBezTo>
                  <a:pt x="2942167" y="999067"/>
                  <a:pt x="2887227" y="993356"/>
                  <a:pt x="2832100" y="990600"/>
                </a:cubicBezTo>
                <a:cubicBezTo>
                  <a:pt x="2717864" y="984888"/>
                  <a:pt x="2603325" y="985508"/>
                  <a:pt x="2489200" y="977900"/>
                </a:cubicBezTo>
                <a:cubicBezTo>
                  <a:pt x="2475843" y="977010"/>
                  <a:pt x="2464168" y="968104"/>
                  <a:pt x="2451100" y="965200"/>
                </a:cubicBezTo>
                <a:cubicBezTo>
                  <a:pt x="2425963" y="959614"/>
                  <a:pt x="2400037" y="958086"/>
                  <a:pt x="2374900" y="952500"/>
                </a:cubicBezTo>
                <a:cubicBezTo>
                  <a:pt x="2298423" y="935505"/>
                  <a:pt x="2376835" y="934599"/>
                  <a:pt x="2260600" y="927100"/>
                </a:cubicBezTo>
                <a:cubicBezTo>
                  <a:pt x="2154902" y="920281"/>
                  <a:pt x="2048933" y="918633"/>
                  <a:pt x="1943100" y="914400"/>
                </a:cubicBezTo>
                <a:lnTo>
                  <a:pt x="1841500" y="901700"/>
                </a:lnTo>
                <a:cubicBezTo>
                  <a:pt x="1710028" y="886233"/>
                  <a:pt x="1764918" y="901573"/>
                  <a:pt x="1689100" y="876300"/>
                </a:cubicBezTo>
                <a:cubicBezTo>
                  <a:pt x="1680633" y="863600"/>
                  <a:pt x="1675187" y="848251"/>
                  <a:pt x="1663700" y="838200"/>
                </a:cubicBezTo>
                <a:cubicBezTo>
                  <a:pt x="1640726" y="818098"/>
                  <a:pt x="1587500" y="787400"/>
                  <a:pt x="1587500" y="787400"/>
                </a:cubicBezTo>
                <a:cubicBezTo>
                  <a:pt x="1562100" y="749300"/>
                  <a:pt x="1566333" y="745067"/>
                  <a:pt x="1524000" y="723900"/>
                </a:cubicBezTo>
                <a:cubicBezTo>
                  <a:pt x="1512026" y="717913"/>
                  <a:pt x="1497602" y="717701"/>
                  <a:pt x="1485900" y="711200"/>
                </a:cubicBezTo>
                <a:cubicBezTo>
                  <a:pt x="1459215" y="696375"/>
                  <a:pt x="1438660" y="670053"/>
                  <a:pt x="1409700" y="660400"/>
                </a:cubicBezTo>
                <a:lnTo>
                  <a:pt x="1333500" y="635000"/>
                </a:lnTo>
                <a:lnTo>
                  <a:pt x="1295400" y="622300"/>
                </a:lnTo>
                <a:cubicBezTo>
                  <a:pt x="1052440" y="541313"/>
                  <a:pt x="1270684" y="609862"/>
                  <a:pt x="609600" y="596900"/>
                </a:cubicBezTo>
                <a:lnTo>
                  <a:pt x="457200" y="584200"/>
                </a:lnTo>
                <a:cubicBezTo>
                  <a:pt x="389507" y="579365"/>
                  <a:pt x="321243" y="580670"/>
                  <a:pt x="254000" y="571500"/>
                </a:cubicBezTo>
                <a:cubicBezTo>
                  <a:pt x="163897" y="559213"/>
                  <a:pt x="199748" y="550724"/>
                  <a:pt x="139700" y="520700"/>
                </a:cubicBezTo>
                <a:cubicBezTo>
                  <a:pt x="127726" y="514713"/>
                  <a:pt x="114300" y="512233"/>
                  <a:pt x="101600" y="508000"/>
                </a:cubicBezTo>
                <a:cubicBezTo>
                  <a:pt x="28807" y="398811"/>
                  <a:pt x="116080" y="536960"/>
                  <a:pt x="63500" y="431800"/>
                </a:cubicBezTo>
                <a:cubicBezTo>
                  <a:pt x="40480" y="385761"/>
                  <a:pt x="12700" y="383030"/>
                  <a:pt x="12700" y="317500"/>
                </a:cubicBezTo>
                <a:lnTo>
                  <a:pt x="0" y="177800"/>
                </a:lnTo>
                <a:close/>
              </a:path>
            </a:pathLst>
          </a:custGeom>
          <a:solidFill>
            <a:schemeClr val="bg1">
              <a:alpha val="5294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466" name="TextBox 21"/>
          <p:cNvSpPr txBox="1">
            <a:spLocks noChangeArrowheads="1"/>
          </p:cNvSpPr>
          <p:nvPr/>
        </p:nvSpPr>
        <p:spPr bwMode="auto">
          <a:xfrm>
            <a:off x="2895600" y="3132138"/>
            <a:ext cx="60007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b="1">
                <a:solidFill>
                  <a:srgbClr val="FF0000"/>
                </a:solidFill>
                <a:latin typeface="Helvetica" charset="0"/>
                <a:cs typeface="Helvetica" charset="0"/>
              </a:rPr>
              <a:t>Time in which Earth’s natural resources </a:t>
            </a:r>
          </a:p>
          <a:p>
            <a:pPr algn="ctr"/>
            <a:r>
              <a:rPr lang="en-US" b="1">
                <a:solidFill>
                  <a:srgbClr val="FF0000"/>
                </a:solidFill>
                <a:latin typeface="Helvetica" charset="0"/>
                <a:cs typeface="Helvetica" charset="0"/>
              </a:rPr>
              <a:t>were generated</a:t>
            </a:r>
          </a:p>
        </p:txBody>
      </p:sp>
      <p:sp>
        <p:nvSpPr>
          <p:cNvPr id="104467" name="TextBox 22"/>
          <p:cNvSpPr txBox="1">
            <a:spLocks noChangeArrowheads="1"/>
          </p:cNvSpPr>
          <p:nvPr/>
        </p:nvSpPr>
        <p:spPr bwMode="auto">
          <a:xfrm>
            <a:off x="0" y="2971800"/>
            <a:ext cx="22796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1400" b="1">
                <a:solidFill>
                  <a:srgbClr val="FF0000"/>
                </a:solidFill>
                <a:latin typeface="Helvetica" charset="0"/>
                <a:cs typeface="Helvetica" charset="0"/>
              </a:rPr>
              <a:t>Time in which </a:t>
            </a:r>
          </a:p>
          <a:p>
            <a:pPr algn="ctr"/>
            <a:r>
              <a:rPr lang="en-US" sz="1400" b="1">
                <a:solidFill>
                  <a:srgbClr val="FF0000"/>
                </a:solidFill>
                <a:latin typeface="Helvetica" charset="0"/>
                <a:cs typeface="Helvetica" charset="0"/>
              </a:rPr>
              <a:t>humans have consumed  </a:t>
            </a:r>
          </a:p>
          <a:p>
            <a:pPr algn="ctr"/>
            <a:r>
              <a:rPr lang="en-US" sz="1400" b="1">
                <a:solidFill>
                  <a:srgbClr val="FF0000"/>
                </a:solidFill>
                <a:latin typeface="Helvetica" charset="0"/>
                <a:cs typeface="Helvetica" charset="0"/>
              </a:rPr>
              <a:t>those resources</a:t>
            </a:r>
          </a:p>
        </p:txBody>
      </p:sp>
      <p:cxnSp>
        <p:nvCxnSpPr>
          <p:cNvPr id="3" name="Straight Connector 2"/>
          <p:cNvCxnSpPr>
            <a:endCxn id="104467" idx="0"/>
          </p:cNvCxnSpPr>
          <p:nvPr/>
        </p:nvCxnSpPr>
        <p:spPr bwMode="auto">
          <a:xfrm flipH="1">
            <a:off x="1139825" y="2590800"/>
            <a:ext cx="155575" cy="381000"/>
          </a:xfrm>
          <a:prstGeom prst="line">
            <a:avLst/>
          </a:prstGeom>
          <a:solidFill>
            <a:schemeClr val="accent1"/>
          </a:solid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2" name="Sound 1">
            <a:hlinkClick r:id="" action="ppaction://media"/>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8178800" y="58928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8178800" y="5892800"/>
            <a:ext cx="812800" cy="812800"/>
          </a:xfrm>
          <a:prstGeom prst="rect">
            <a:avLst/>
          </a:prstGeom>
        </p:spPr>
      </p:pic>
    </p:spTree>
  </p:cSld>
  <p:clrMapOvr>
    <a:masterClrMapping/>
  </p:clrMapOvr>
  <p:transition xmlns:p14="http://schemas.microsoft.com/office/powerpoint/2010/main" spd="slow" advTm="10112"/>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202499"/>
        </a:solidFill>
        <a:effectLst/>
      </p:bgPr>
    </p:bg>
    <p:spTree>
      <p:nvGrpSpPr>
        <p:cNvPr id="1" name=""/>
        <p:cNvGrpSpPr/>
        <p:nvPr/>
      </p:nvGrpSpPr>
      <p:grpSpPr>
        <a:xfrm>
          <a:off x="0" y="0"/>
          <a:ext cx="0" cy="0"/>
          <a:chOff x="0" y="0"/>
          <a:chExt cx="0" cy="0"/>
        </a:xfrm>
      </p:grpSpPr>
      <p:sp>
        <p:nvSpPr>
          <p:cNvPr id="518146" name="Text Box 2"/>
          <p:cNvSpPr txBox="1">
            <a:spLocks noChangeArrowheads="1"/>
          </p:cNvSpPr>
          <p:nvPr/>
        </p:nvSpPr>
        <p:spPr bwMode="auto">
          <a:xfrm>
            <a:off x="457200" y="381000"/>
            <a:ext cx="7094538" cy="483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457200" indent="-457200">
              <a:defRPr sz="2400">
                <a:solidFill>
                  <a:schemeClr val="tx1"/>
                </a:solidFill>
                <a:latin typeface="Times" charset="0"/>
                <a:ea typeface="ＭＳ Ｐゴシック" charset="0"/>
              </a:defRPr>
            </a:lvl1pPr>
            <a:lvl2pPr marL="914400" indent="-457200">
              <a:defRPr sz="2400">
                <a:solidFill>
                  <a:schemeClr val="tx1"/>
                </a:solidFill>
                <a:latin typeface="Times" charset="0"/>
                <a:ea typeface="ＭＳ Ｐゴシック" charset="0"/>
              </a:defRPr>
            </a:lvl2pPr>
            <a:lvl3pPr marL="1371600" indent="-457200">
              <a:defRPr sz="2400">
                <a:solidFill>
                  <a:schemeClr val="tx1"/>
                </a:solidFill>
                <a:latin typeface="Times" charset="0"/>
                <a:ea typeface="ＭＳ Ｐゴシック" charset="0"/>
              </a:defRPr>
            </a:lvl3pPr>
            <a:lvl4pPr marL="1828800" indent="-457200">
              <a:defRPr sz="2400">
                <a:solidFill>
                  <a:schemeClr val="tx1"/>
                </a:solidFill>
                <a:latin typeface="Times" charset="0"/>
                <a:ea typeface="ＭＳ Ｐゴシック" charset="0"/>
              </a:defRPr>
            </a:lvl4pPr>
            <a:lvl5pPr marL="2286000" indent="-457200">
              <a:defRPr sz="2400">
                <a:solidFill>
                  <a:schemeClr val="tx1"/>
                </a:solidFill>
                <a:latin typeface="Times" charset="0"/>
                <a:ea typeface="ＭＳ Ｐゴシック" charset="0"/>
              </a:defRPr>
            </a:lvl5pPr>
            <a:lvl6pPr marL="2743200" indent="-457200" eaLnBrk="0" fontAlgn="base" hangingPunct="0">
              <a:spcBef>
                <a:spcPct val="0"/>
              </a:spcBef>
              <a:spcAft>
                <a:spcPct val="0"/>
              </a:spcAft>
              <a:defRPr sz="2400">
                <a:solidFill>
                  <a:schemeClr val="tx1"/>
                </a:solidFill>
                <a:latin typeface="Times" charset="0"/>
                <a:ea typeface="ＭＳ Ｐゴシック" charset="0"/>
              </a:defRPr>
            </a:lvl6pPr>
            <a:lvl7pPr marL="3200400" indent="-457200" eaLnBrk="0" fontAlgn="base" hangingPunct="0">
              <a:spcBef>
                <a:spcPct val="0"/>
              </a:spcBef>
              <a:spcAft>
                <a:spcPct val="0"/>
              </a:spcAft>
              <a:defRPr sz="2400">
                <a:solidFill>
                  <a:schemeClr val="tx1"/>
                </a:solidFill>
                <a:latin typeface="Times" charset="0"/>
                <a:ea typeface="ＭＳ Ｐゴシック" charset="0"/>
              </a:defRPr>
            </a:lvl7pPr>
            <a:lvl8pPr marL="3657600" indent="-457200" eaLnBrk="0" fontAlgn="base" hangingPunct="0">
              <a:spcBef>
                <a:spcPct val="0"/>
              </a:spcBef>
              <a:spcAft>
                <a:spcPct val="0"/>
              </a:spcAft>
              <a:defRPr sz="2400">
                <a:solidFill>
                  <a:schemeClr val="tx1"/>
                </a:solidFill>
                <a:latin typeface="Times" charset="0"/>
                <a:ea typeface="ＭＳ Ｐゴシック" charset="0"/>
              </a:defRPr>
            </a:lvl8pPr>
            <a:lvl9pPr marL="4114800" indent="-4572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sz="2800" dirty="0">
                <a:solidFill>
                  <a:schemeClr val="bg1"/>
                </a:solidFill>
              </a:rPr>
              <a:t>Lecture 26: Resource issues on a finite Earth</a:t>
            </a:r>
          </a:p>
          <a:p>
            <a:pPr>
              <a:defRPr/>
            </a:pPr>
            <a:endParaRPr lang="en-US" sz="2800" dirty="0" smtClean="0">
              <a:solidFill>
                <a:schemeClr val="bg1"/>
              </a:solidFill>
              <a:cs typeface="+mn-cs"/>
            </a:endParaRPr>
          </a:p>
          <a:p>
            <a:pPr>
              <a:buFont typeface="Times" charset="0"/>
              <a:buNone/>
              <a:defRPr/>
            </a:pPr>
            <a:r>
              <a:rPr lang="en-US" sz="2800" dirty="0" smtClean="0">
                <a:solidFill>
                  <a:schemeClr val="bg1"/>
                </a:solidFill>
                <a:cs typeface="+mn-cs"/>
              </a:rPr>
              <a:t>We have in centuries used up much of the </a:t>
            </a:r>
          </a:p>
          <a:p>
            <a:pPr>
              <a:buFont typeface="Times" charset="0"/>
              <a:buNone/>
              <a:defRPr/>
            </a:pPr>
            <a:r>
              <a:rPr lang="en-US" sz="2800" dirty="0" smtClean="0">
                <a:solidFill>
                  <a:schemeClr val="bg1"/>
                </a:solidFill>
                <a:cs typeface="+mn-cs"/>
              </a:rPr>
              <a:t>    non-renewable resources of a very old planet.</a:t>
            </a:r>
            <a:endParaRPr lang="en-US" sz="2800" dirty="0" smtClean="0">
              <a:solidFill>
                <a:srgbClr val="FFFF00"/>
              </a:solidFill>
              <a:cs typeface="+mn-cs"/>
            </a:endParaRPr>
          </a:p>
          <a:p>
            <a:pPr>
              <a:buFont typeface="Times" charset="0"/>
              <a:buNone/>
              <a:defRPr/>
            </a:pPr>
            <a:endParaRPr lang="en-US" sz="2800" dirty="0" smtClean="0">
              <a:solidFill>
                <a:schemeClr val="bg1"/>
              </a:solidFill>
              <a:cs typeface="+mn-cs"/>
            </a:endParaRPr>
          </a:p>
          <a:p>
            <a:pPr>
              <a:buFont typeface="Times" charset="0"/>
              <a:buNone/>
              <a:defRPr/>
            </a:pPr>
            <a:r>
              <a:rPr lang="en-US" sz="2800" dirty="0">
                <a:solidFill>
                  <a:schemeClr val="bg1"/>
                </a:solidFill>
                <a:cs typeface="+mn-cs"/>
              </a:rPr>
              <a:t>	</a:t>
            </a:r>
            <a:r>
              <a:rPr lang="en-US" sz="2800" dirty="0" smtClean="0">
                <a:solidFill>
                  <a:schemeClr val="bg1"/>
                </a:solidFill>
                <a:cs typeface="+mn-cs"/>
              </a:rPr>
              <a:t>Two examples:</a:t>
            </a:r>
          </a:p>
          <a:p>
            <a:pPr>
              <a:buFont typeface="Times" charset="0"/>
              <a:buNone/>
              <a:defRPr/>
            </a:pPr>
            <a:r>
              <a:rPr lang="en-US" sz="2800" dirty="0">
                <a:solidFill>
                  <a:schemeClr val="bg1"/>
                </a:solidFill>
                <a:cs typeface="+mn-cs"/>
              </a:rPr>
              <a:t>	</a:t>
            </a:r>
            <a:r>
              <a:rPr lang="en-US" sz="2800" dirty="0" smtClean="0">
                <a:solidFill>
                  <a:schemeClr val="bg1"/>
                </a:solidFill>
                <a:cs typeface="+mn-cs"/>
              </a:rPr>
              <a:t>	Petroleum</a:t>
            </a:r>
          </a:p>
          <a:p>
            <a:pPr>
              <a:buFont typeface="Times" charset="0"/>
              <a:buNone/>
              <a:defRPr/>
            </a:pPr>
            <a:r>
              <a:rPr lang="en-US" sz="2800" dirty="0">
                <a:solidFill>
                  <a:schemeClr val="bg1"/>
                </a:solidFill>
                <a:cs typeface="+mn-cs"/>
              </a:rPr>
              <a:t>	</a:t>
            </a:r>
            <a:r>
              <a:rPr lang="en-US" sz="2800" dirty="0" smtClean="0">
                <a:solidFill>
                  <a:schemeClr val="bg1"/>
                </a:solidFill>
                <a:cs typeface="+mn-cs"/>
              </a:rPr>
              <a:t>	Mineral resources</a:t>
            </a:r>
          </a:p>
          <a:p>
            <a:pPr>
              <a:buFont typeface="Times" charset="0"/>
              <a:buNone/>
              <a:defRPr/>
            </a:pPr>
            <a:endParaRPr lang="en-US" sz="2800" dirty="0">
              <a:solidFill>
                <a:schemeClr val="bg1"/>
              </a:solidFill>
              <a:cs typeface="+mn-cs"/>
            </a:endParaRPr>
          </a:p>
          <a:p>
            <a:pPr>
              <a:buFont typeface="Times" charset="0"/>
              <a:buNone/>
              <a:defRPr/>
            </a:pPr>
            <a:r>
              <a:rPr lang="en-US" sz="2800" dirty="0" smtClean="0">
                <a:solidFill>
                  <a:schemeClr val="bg1"/>
                </a:solidFill>
                <a:cs typeface="+mn-cs"/>
              </a:rPr>
              <a:t>Solutions:</a:t>
            </a:r>
          </a:p>
          <a:p>
            <a:pPr>
              <a:buFont typeface="Times" charset="0"/>
              <a:buNone/>
              <a:defRPr/>
            </a:pPr>
            <a:r>
              <a:rPr lang="en-US" sz="2800" dirty="0">
                <a:solidFill>
                  <a:schemeClr val="bg1"/>
                </a:solidFill>
                <a:cs typeface="+mn-cs"/>
              </a:rPr>
              <a:t>	</a:t>
            </a:r>
            <a:r>
              <a:rPr lang="en-US" sz="2800" dirty="0" smtClean="0">
                <a:solidFill>
                  <a:schemeClr val="bg1"/>
                </a:solidFill>
                <a:cs typeface="+mn-cs"/>
              </a:rPr>
              <a:t>Waiting for the planet to generate more</a:t>
            </a:r>
          </a:p>
        </p:txBody>
      </p:sp>
      <p:cxnSp>
        <p:nvCxnSpPr>
          <p:cNvPr id="3" name="Straight Connector 2"/>
          <p:cNvCxnSpPr/>
          <p:nvPr/>
        </p:nvCxnSpPr>
        <p:spPr bwMode="auto">
          <a:xfrm flipH="1">
            <a:off x="533400" y="4876800"/>
            <a:ext cx="6629400" cy="15240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 name="Straight Connector 5"/>
          <p:cNvCxnSpPr/>
          <p:nvPr/>
        </p:nvCxnSpPr>
        <p:spPr bwMode="auto">
          <a:xfrm flipH="1" flipV="1">
            <a:off x="762000" y="4876800"/>
            <a:ext cx="6248400" cy="15240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2" name="Sound 1">
            <a:hlinkClick r:id="" action="ppaction://media"/>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178800" y="58928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cSld>
  <p:clrMapOvr>
    <a:masterClrMapping/>
  </p:clrMapOvr>
  <p:transition xmlns:p14="http://schemas.microsoft.com/office/powerpoint/2010/main" spd="slow" advTm="4460"/>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202499"/>
        </a:solidFill>
        <a:effectLst/>
      </p:bgPr>
    </p:bg>
    <p:spTree>
      <p:nvGrpSpPr>
        <p:cNvPr id="1" name=""/>
        <p:cNvGrpSpPr/>
        <p:nvPr/>
      </p:nvGrpSpPr>
      <p:grpSpPr>
        <a:xfrm>
          <a:off x="0" y="0"/>
          <a:ext cx="0" cy="0"/>
          <a:chOff x="0" y="0"/>
          <a:chExt cx="0" cy="0"/>
        </a:xfrm>
      </p:grpSpPr>
      <p:sp>
        <p:nvSpPr>
          <p:cNvPr id="518146" name="Text Box 2"/>
          <p:cNvSpPr txBox="1">
            <a:spLocks noChangeArrowheads="1"/>
          </p:cNvSpPr>
          <p:nvPr/>
        </p:nvSpPr>
        <p:spPr bwMode="auto">
          <a:xfrm>
            <a:off x="457200" y="381000"/>
            <a:ext cx="7094538" cy="483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457200" indent="-457200">
              <a:defRPr sz="2400">
                <a:solidFill>
                  <a:schemeClr val="tx1"/>
                </a:solidFill>
                <a:latin typeface="Times" charset="0"/>
                <a:ea typeface="ＭＳ Ｐゴシック" charset="0"/>
              </a:defRPr>
            </a:lvl1pPr>
            <a:lvl2pPr marL="914400" indent="-457200">
              <a:defRPr sz="2400">
                <a:solidFill>
                  <a:schemeClr val="tx1"/>
                </a:solidFill>
                <a:latin typeface="Times" charset="0"/>
                <a:ea typeface="ＭＳ Ｐゴシック" charset="0"/>
              </a:defRPr>
            </a:lvl2pPr>
            <a:lvl3pPr marL="1371600" indent="-457200">
              <a:defRPr sz="2400">
                <a:solidFill>
                  <a:schemeClr val="tx1"/>
                </a:solidFill>
                <a:latin typeface="Times" charset="0"/>
                <a:ea typeface="ＭＳ Ｐゴシック" charset="0"/>
              </a:defRPr>
            </a:lvl3pPr>
            <a:lvl4pPr marL="1828800" indent="-457200">
              <a:defRPr sz="2400">
                <a:solidFill>
                  <a:schemeClr val="tx1"/>
                </a:solidFill>
                <a:latin typeface="Times" charset="0"/>
                <a:ea typeface="ＭＳ Ｐゴシック" charset="0"/>
              </a:defRPr>
            </a:lvl4pPr>
            <a:lvl5pPr marL="2286000" indent="-457200">
              <a:defRPr sz="2400">
                <a:solidFill>
                  <a:schemeClr val="tx1"/>
                </a:solidFill>
                <a:latin typeface="Times" charset="0"/>
                <a:ea typeface="ＭＳ Ｐゴシック" charset="0"/>
              </a:defRPr>
            </a:lvl5pPr>
            <a:lvl6pPr marL="2743200" indent="-457200" eaLnBrk="0" fontAlgn="base" hangingPunct="0">
              <a:spcBef>
                <a:spcPct val="0"/>
              </a:spcBef>
              <a:spcAft>
                <a:spcPct val="0"/>
              </a:spcAft>
              <a:defRPr sz="2400">
                <a:solidFill>
                  <a:schemeClr val="tx1"/>
                </a:solidFill>
                <a:latin typeface="Times" charset="0"/>
                <a:ea typeface="ＭＳ Ｐゴシック" charset="0"/>
              </a:defRPr>
            </a:lvl6pPr>
            <a:lvl7pPr marL="3200400" indent="-457200" eaLnBrk="0" fontAlgn="base" hangingPunct="0">
              <a:spcBef>
                <a:spcPct val="0"/>
              </a:spcBef>
              <a:spcAft>
                <a:spcPct val="0"/>
              </a:spcAft>
              <a:defRPr sz="2400">
                <a:solidFill>
                  <a:schemeClr val="tx1"/>
                </a:solidFill>
                <a:latin typeface="Times" charset="0"/>
                <a:ea typeface="ＭＳ Ｐゴシック" charset="0"/>
              </a:defRPr>
            </a:lvl7pPr>
            <a:lvl8pPr marL="3657600" indent="-457200" eaLnBrk="0" fontAlgn="base" hangingPunct="0">
              <a:spcBef>
                <a:spcPct val="0"/>
              </a:spcBef>
              <a:spcAft>
                <a:spcPct val="0"/>
              </a:spcAft>
              <a:defRPr sz="2400">
                <a:solidFill>
                  <a:schemeClr val="tx1"/>
                </a:solidFill>
                <a:latin typeface="Times" charset="0"/>
                <a:ea typeface="ＭＳ Ｐゴシック" charset="0"/>
              </a:defRPr>
            </a:lvl8pPr>
            <a:lvl9pPr marL="4114800" indent="-4572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sz="2800" dirty="0">
                <a:solidFill>
                  <a:schemeClr val="bg1"/>
                </a:solidFill>
              </a:rPr>
              <a:t>Lecture 26: Resource issues on a finite Earth</a:t>
            </a:r>
          </a:p>
          <a:p>
            <a:pPr>
              <a:defRPr/>
            </a:pPr>
            <a:endParaRPr lang="en-US" sz="2800" dirty="0" smtClean="0">
              <a:solidFill>
                <a:schemeClr val="bg1"/>
              </a:solidFill>
              <a:cs typeface="+mn-cs"/>
            </a:endParaRPr>
          </a:p>
          <a:p>
            <a:pPr>
              <a:buFont typeface="Times" charset="0"/>
              <a:buNone/>
              <a:defRPr/>
            </a:pPr>
            <a:r>
              <a:rPr lang="en-US" sz="2800" dirty="0" smtClean="0">
                <a:solidFill>
                  <a:schemeClr val="bg1"/>
                </a:solidFill>
                <a:cs typeface="+mn-cs"/>
              </a:rPr>
              <a:t>We have in centuries used up much of the </a:t>
            </a:r>
          </a:p>
          <a:p>
            <a:pPr>
              <a:buFont typeface="Times" charset="0"/>
              <a:buNone/>
              <a:defRPr/>
            </a:pPr>
            <a:r>
              <a:rPr lang="en-US" sz="2800" dirty="0" smtClean="0">
                <a:solidFill>
                  <a:schemeClr val="bg1"/>
                </a:solidFill>
                <a:cs typeface="+mn-cs"/>
              </a:rPr>
              <a:t>    non-renewable resources of a very old planet.</a:t>
            </a:r>
            <a:endParaRPr lang="en-US" sz="2800" dirty="0" smtClean="0">
              <a:solidFill>
                <a:srgbClr val="FFFF00"/>
              </a:solidFill>
              <a:cs typeface="+mn-cs"/>
            </a:endParaRPr>
          </a:p>
          <a:p>
            <a:pPr>
              <a:buFont typeface="Times" charset="0"/>
              <a:buNone/>
              <a:defRPr/>
            </a:pPr>
            <a:endParaRPr lang="en-US" sz="2800" dirty="0" smtClean="0">
              <a:solidFill>
                <a:schemeClr val="bg1"/>
              </a:solidFill>
              <a:cs typeface="+mn-cs"/>
            </a:endParaRPr>
          </a:p>
          <a:p>
            <a:pPr>
              <a:buFont typeface="Times" charset="0"/>
              <a:buNone/>
              <a:defRPr/>
            </a:pPr>
            <a:r>
              <a:rPr lang="en-US" sz="2800" dirty="0">
                <a:solidFill>
                  <a:schemeClr val="bg1"/>
                </a:solidFill>
                <a:cs typeface="+mn-cs"/>
              </a:rPr>
              <a:t>	</a:t>
            </a:r>
            <a:r>
              <a:rPr lang="en-US" sz="2800" dirty="0" smtClean="0">
                <a:solidFill>
                  <a:schemeClr val="bg1"/>
                </a:solidFill>
                <a:cs typeface="+mn-cs"/>
              </a:rPr>
              <a:t>Two examples:</a:t>
            </a:r>
          </a:p>
          <a:p>
            <a:pPr>
              <a:buFont typeface="Times" charset="0"/>
              <a:buNone/>
              <a:defRPr/>
            </a:pPr>
            <a:r>
              <a:rPr lang="en-US" sz="2800" dirty="0">
                <a:solidFill>
                  <a:schemeClr val="bg1"/>
                </a:solidFill>
                <a:cs typeface="+mn-cs"/>
              </a:rPr>
              <a:t>	</a:t>
            </a:r>
            <a:r>
              <a:rPr lang="en-US" sz="2800" dirty="0" smtClean="0">
                <a:solidFill>
                  <a:schemeClr val="bg1"/>
                </a:solidFill>
                <a:cs typeface="+mn-cs"/>
              </a:rPr>
              <a:t>	Petroleum</a:t>
            </a:r>
          </a:p>
          <a:p>
            <a:pPr>
              <a:buFont typeface="Times" charset="0"/>
              <a:buNone/>
              <a:defRPr/>
            </a:pPr>
            <a:r>
              <a:rPr lang="en-US" sz="2800" dirty="0">
                <a:solidFill>
                  <a:schemeClr val="bg1"/>
                </a:solidFill>
                <a:cs typeface="+mn-cs"/>
              </a:rPr>
              <a:t>	</a:t>
            </a:r>
            <a:r>
              <a:rPr lang="en-US" sz="2800" dirty="0" smtClean="0">
                <a:solidFill>
                  <a:schemeClr val="bg1"/>
                </a:solidFill>
                <a:cs typeface="+mn-cs"/>
              </a:rPr>
              <a:t>	Mineral resources</a:t>
            </a:r>
          </a:p>
          <a:p>
            <a:pPr>
              <a:buFont typeface="Times" charset="0"/>
              <a:buNone/>
              <a:defRPr/>
            </a:pPr>
            <a:endParaRPr lang="en-US" sz="2800" dirty="0">
              <a:solidFill>
                <a:schemeClr val="bg1"/>
              </a:solidFill>
              <a:cs typeface="+mn-cs"/>
            </a:endParaRPr>
          </a:p>
          <a:p>
            <a:pPr>
              <a:buFont typeface="Times" charset="0"/>
              <a:buNone/>
              <a:defRPr/>
            </a:pPr>
            <a:r>
              <a:rPr lang="en-US" sz="2800" dirty="0" smtClean="0">
                <a:solidFill>
                  <a:schemeClr val="bg1"/>
                </a:solidFill>
                <a:cs typeface="+mn-cs"/>
              </a:rPr>
              <a:t>Solutions:</a:t>
            </a:r>
          </a:p>
          <a:p>
            <a:pPr>
              <a:buFont typeface="Times" charset="0"/>
              <a:buNone/>
              <a:defRPr/>
            </a:pPr>
            <a:r>
              <a:rPr lang="en-US" sz="2800" dirty="0">
                <a:solidFill>
                  <a:schemeClr val="bg1"/>
                </a:solidFill>
                <a:cs typeface="+mn-cs"/>
              </a:rPr>
              <a:t>	</a:t>
            </a:r>
            <a:r>
              <a:rPr lang="en-US" sz="2800" dirty="0" smtClean="0">
                <a:solidFill>
                  <a:schemeClr val="bg1"/>
                </a:solidFill>
                <a:cs typeface="+mn-cs"/>
              </a:rPr>
              <a:t>Less and more efficient use</a:t>
            </a:r>
          </a:p>
        </p:txBody>
      </p:sp>
      <p:pic>
        <p:nvPicPr>
          <p:cNvPr id="2" name="Sound 1">
            <a:hlinkClick r:id="" action="ppaction://media"/>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178800" y="58928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cSld>
  <p:clrMapOvr>
    <a:masterClrMapping/>
  </p:clrMapOvr>
  <p:transition xmlns:p14="http://schemas.microsoft.com/office/powerpoint/2010/main" spd="slow" advTm="17738"/>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202499"/>
        </a:solidFill>
        <a:effectLst/>
      </p:bgPr>
    </p:bg>
    <p:spTree>
      <p:nvGrpSpPr>
        <p:cNvPr id="1" name=""/>
        <p:cNvGrpSpPr/>
        <p:nvPr/>
      </p:nvGrpSpPr>
      <p:grpSpPr>
        <a:xfrm>
          <a:off x="0" y="0"/>
          <a:ext cx="0" cy="0"/>
          <a:chOff x="0" y="0"/>
          <a:chExt cx="0" cy="0"/>
        </a:xfrm>
      </p:grpSpPr>
      <p:sp>
        <p:nvSpPr>
          <p:cNvPr id="518146" name="Text Box 2"/>
          <p:cNvSpPr txBox="1">
            <a:spLocks noChangeArrowheads="1"/>
          </p:cNvSpPr>
          <p:nvPr/>
        </p:nvSpPr>
        <p:spPr bwMode="auto">
          <a:xfrm>
            <a:off x="457200" y="381000"/>
            <a:ext cx="7094538" cy="526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457200" indent="-457200">
              <a:defRPr sz="2400">
                <a:solidFill>
                  <a:schemeClr val="tx1"/>
                </a:solidFill>
                <a:latin typeface="Times" charset="0"/>
                <a:ea typeface="ＭＳ Ｐゴシック" charset="0"/>
              </a:defRPr>
            </a:lvl1pPr>
            <a:lvl2pPr marL="914400" indent="-457200">
              <a:defRPr sz="2400">
                <a:solidFill>
                  <a:schemeClr val="tx1"/>
                </a:solidFill>
                <a:latin typeface="Times" charset="0"/>
                <a:ea typeface="ＭＳ Ｐゴシック" charset="0"/>
              </a:defRPr>
            </a:lvl2pPr>
            <a:lvl3pPr marL="1371600" indent="-457200">
              <a:defRPr sz="2400">
                <a:solidFill>
                  <a:schemeClr val="tx1"/>
                </a:solidFill>
                <a:latin typeface="Times" charset="0"/>
                <a:ea typeface="ＭＳ Ｐゴシック" charset="0"/>
              </a:defRPr>
            </a:lvl3pPr>
            <a:lvl4pPr marL="1828800" indent="-457200">
              <a:defRPr sz="2400">
                <a:solidFill>
                  <a:schemeClr val="tx1"/>
                </a:solidFill>
                <a:latin typeface="Times" charset="0"/>
                <a:ea typeface="ＭＳ Ｐゴシック" charset="0"/>
              </a:defRPr>
            </a:lvl4pPr>
            <a:lvl5pPr marL="2286000" indent="-457200">
              <a:defRPr sz="2400">
                <a:solidFill>
                  <a:schemeClr val="tx1"/>
                </a:solidFill>
                <a:latin typeface="Times" charset="0"/>
                <a:ea typeface="ＭＳ Ｐゴシック" charset="0"/>
              </a:defRPr>
            </a:lvl5pPr>
            <a:lvl6pPr marL="2743200" indent="-457200" eaLnBrk="0" fontAlgn="base" hangingPunct="0">
              <a:spcBef>
                <a:spcPct val="0"/>
              </a:spcBef>
              <a:spcAft>
                <a:spcPct val="0"/>
              </a:spcAft>
              <a:defRPr sz="2400">
                <a:solidFill>
                  <a:schemeClr val="tx1"/>
                </a:solidFill>
                <a:latin typeface="Times" charset="0"/>
                <a:ea typeface="ＭＳ Ｐゴシック" charset="0"/>
              </a:defRPr>
            </a:lvl6pPr>
            <a:lvl7pPr marL="3200400" indent="-457200" eaLnBrk="0" fontAlgn="base" hangingPunct="0">
              <a:spcBef>
                <a:spcPct val="0"/>
              </a:spcBef>
              <a:spcAft>
                <a:spcPct val="0"/>
              </a:spcAft>
              <a:defRPr sz="2400">
                <a:solidFill>
                  <a:schemeClr val="tx1"/>
                </a:solidFill>
                <a:latin typeface="Times" charset="0"/>
                <a:ea typeface="ＭＳ Ｐゴシック" charset="0"/>
              </a:defRPr>
            </a:lvl7pPr>
            <a:lvl8pPr marL="3657600" indent="-457200" eaLnBrk="0" fontAlgn="base" hangingPunct="0">
              <a:spcBef>
                <a:spcPct val="0"/>
              </a:spcBef>
              <a:spcAft>
                <a:spcPct val="0"/>
              </a:spcAft>
              <a:defRPr sz="2400">
                <a:solidFill>
                  <a:schemeClr val="tx1"/>
                </a:solidFill>
                <a:latin typeface="Times" charset="0"/>
                <a:ea typeface="ＭＳ Ｐゴシック" charset="0"/>
              </a:defRPr>
            </a:lvl8pPr>
            <a:lvl9pPr marL="4114800" indent="-4572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sz="2800" dirty="0">
                <a:solidFill>
                  <a:schemeClr val="bg1"/>
                </a:solidFill>
              </a:rPr>
              <a:t>Lecture 26: Resource issues on a finite Earth</a:t>
            </a:r>
          </a:p>
          <a:p>
            <a:pPr>
              <a:defRPr/>
            </a:pPr>
            <a:endParaRPr lang="en-US" sz="2800" dirty="0" smtClean="0">
              <a:solidFill>
                <a:schemeClr val="bg1"/>
              </a:solidFill>
              <a:cs typeface="+mn-cs"/>
            </a:endParaRPr>
          </a:p>
          <a:p>
            <a:pPr>
              <a:buFont typeface="Times" charset="0"/>
              <a:buNone/>
              <a:defRPr/>
            </a:pPr>
            <a:r>
              <a:rPr lang="en-US" sz="2800" dirty="0" smtClean="0">
                <a:solidFill>
                  <a:schemeClr val="bg1"/>
                </a:solidFill>
                <a:cs typeface="+mn-cs"/>
              </a:rPr>
              <a:t>We have in centuries used up much of the </a:t>
            </a:r>
          </a:p>
          <a:p>
            <a:pPr>
              <a:buFont typeface="Times" charset="0"/>
              <a:buNone/>
              <a:defRPr/>
            </a:pPr>
            <a:r>
              <a:rPr lang="en-US" sz="2800" dirty="0" smtClean="0">
                <a:solidFill>
                  <a:schemeClr val="bg1"/>
                </a:solidFill>
                <a:cs typeface="+mn-cs"/>
              </a:rPr>
              <a:t>    non-renewable resources of a very old planet.</a:t>
            </a:r>
            <a:endParaRPr lang="en-US" sz="2800" dirty="0" smtClean="0">
              <a:solidFill>
                <a:srgbClr val="FFFF00"/>
              </a:solidFill>
              <a:cs typeface="+mn-cs"/>
            </a:endParaRPr>
          </a:p>
          <a:p>
            <a:pPr>
              <a:buFont typeface="Times" charset="0"/>
              <a:buNone/>
              <a:defRPr/>
            </a:pPr>
            <a:endParaRPr lang="en-US" sz="2800" dirty="0" smtClean="0">
              <a:solidFill>
                <a:schemeClr val="bg1"/>
              </a:solidFill>
              <a:cs typeface="+mn-cs"/>
            </a:endParaRPr>
          </a:p>
          <a:p>
            <a:pPr>
              <a:buFont typeface="Times" charset="0"/>
              <a:buNone/>
              <a:defRPr/>
            </a:pPr>
            <a:r>
              <a:rPr lang="en-US" sz="2800" dirty="0">
                <a:solidFill>
                  <a:schemeClr val="bg1"/>
                </a:solidFill>
                <a:cs typeface="+mn-cs"/>
              </a:rPr>
              <a:t>	</a:t>
            </a:r>
            <a:r>
              <a:rPr lang="en-US" sz="2800" dirty="0" smtClean="0">
                <a:solidFill>
                  <a:schemeClr val="bg1"/>
                </a:solidFill>
                <a:cs typeface="+mn-cs"/>
              </a:rPr>
              <a:t>Two examples:</a:t>
            </a:r>
          </a:p>
          <a:p>
            <a:pPr>
              <a:buFont typeface="Times" charset="0"/>
              <a:buNone/>
              <a:defRPr/>
            </a:pPr>
            <a:r>
              <a:rPr lang="en-US" sz="2800" dirty="0">
                <a:solidFill>
                  <a:schemeClr val="bg1"/>
                </a:solidFill>
                <a:cs typeface="+mn-cs"/>
              </a:rPr>
              <a:t>	</a:t>
            </a:r>
            <a:r>
              <a:rPr lang="en-US" sz="2800" dirty="0" smtClean="0">
                <a:solidFill>
                  <a:schemeClr val="bg1"/>
                </a:solidFill>
                <a:cs typeface="+mn-cs"/>
              </a:rPr>
              <a:t>	Petroleum</a:t>
            </a:r>
          </a:p>
          <a:p>
            <a:pPr>
              <a:buFont typeface="Times" charset="0"/>
              <a:buNone/>
              <a:defRPr/>
            </a:pPr>
            <a:r>
              <a:rPr lang="en-US" sz="2800" dirty="0">
                <a:solidFill>
                  <a:schemeClr val="bg1"/>
                </a:solidFill>
                <a:cs typeface="+mn-cs"/>
              </a:rPr>
              <a:t>	</a:t>
            </a:r>
            <a:r>
              <a:rPr lang="en-US" sz="2800" dirty="0" smtClean="0">
                <a:solidFill>
                  <a:schemeClr val="bg1"/>
                </a:solidFill>
                <a:cs typeface="+mn-cs"/>
              </a:rPr>
              <a:t>	Mineral resources</a:t>
            </a:r>
          </a:p>
          <a:p>
            <a:pPr>
              <a:buFont typeface="Times" charset="0"/>
              <a:buNone/>
              <a:defRPr/>
            </a:pPr>
            <a:endParaRPr lang="en-US" sz="2800" dirty="0">
              <a:solidFill>
                <a:schemeClr val="bg1"/>
              </a:solidFill>
              <a:cs typeface="+mn-cs"/>
            </a:endParaRPr>
          </a:p>
          <a:p>
            <a:pPr>
              <a:buFont typeface="Times" charset="0"/>
              <a:buNone/>
              <a:defRPr/>
            </a:pPr>
            <a:r>
              <a:rPr lang="en-US" sz="2800" dirty="0" smtClean="0">
                <a:solidFill>
                  <a:schemeClr val="bg1"/>
                </a:solidFill>
                <a:cs typeface="+mn-cs"/>
              </a:rPr>
              <a:t>Solutions:</a:t>
            </a:r>
          </a:p>
          <a:p>
            <a:pPr>
              <a:buFont typeface="Times" charset="0"/>
              <a:buNone/>
              <a:defRPr/>
            </a:pPr>
            <a:r>
              <a:rPr lang="en-US" sz="2800" dirty="0">
                <a:solidFill>
                  <a:schemeClr val="bg1"/>
                </a:solidFill>
                <a:cs typeface="+mn-cs"/>
              </a:rPr>
              <a:t>	</a:t>
            </a:r>
            <a:r>
              <a:rPr lang="en-US" sz="2800" dirty="0" smtClean="0">
                <a:solidFill>
                  <a:schemeClr val="bg1"/>
                </a:solidFill>
                <a:cs typeface="+mn-cs"/>
              </a:rPr>
              <a:t>Less and more efficient use</a:t>
            </a:r>
          </a:p>
          <a:p>
            <a:pPr>
              <a:buFont typeface="Times" charset="0"/>
              <a:buNone/>
              <a:defRPr/>
            </a:pPr>
            <a:r>
              <a:rPr lang="en-US" sz="2800" dirty="0">
                <a:solidFill>
                  <a:schemeClr val="bg1"/>
                </a:solidFill>
                <a:cs typeface="+mn-cs"/>
              </a:rPr>
              <a:t>	</a:t>
            </a:r>
            <a:r>
              <a:rPr lang="en-US" sz="2800" dirty="0" smtClean="0">
                <a:solidFill>
                  <a:schemeClr val="bg1"/>
                </a:solidFill>
                <a:cs typeface="+mn-cs"/>
              </a:rPr>
              <a:t>For energy: alternate sources</a:t>
            </a:r>
          </a:p>
        </p:txBody>
      </p:sp>
      <p:pic>
        <p:nvPicPr>
          <p:cNvPr id="2" name="Sound 1">
            <a:hlinkClick r:id="" action="ppaction://media"/>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178800" y="58928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cSld>
  <p:clrMapOvr>
    <a:masterClrMapping/>
  </p:clrMapOvr>
  <p:transition xmlns:p14="http://schemas.microsoft.com/office/powerpoint/2010/main" spd="slow" advTm="23793"/>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202499"/>
        </a:solidFill>
        <a:effectLst/>
      </p:bgPr>
    </p:bg>
    <p:spTree>
      <p:nvGrpSpPr>
        <p:cNvPr id="1" name=""/>
        <p:cNvGrpSpPr/>
        <p:nvPr/>
      </p:nvGrpSpPr>
      <p:grpSpPr>
        <a:xfrm>
          <a:off x="0" y="0"/>
          <a:ext cx="0" cy="0"/>
          <a:chOff x="0" y="0"/>
          <a:chExt cx="0" cy="0"/>
        </a:xfrm>
      </p:grpSpPr>
      <p:sp>
        <p:nvSpPr>
          <p:cNvPr id="518146" name="Text Box 2"/>
          <p:cNvSpPr txBox="1">
            <a:spLocks noChangeArrowheads="1"/>
          </p:cNvSpPr>
          <p:nvPr/>
        </p:nvSpPr>
        <p:spPr bwMode="auto">
          <a:xfrm>
            <a:off x="457200" y="381000"/>
            <a:ext cx="7094538" cy="5694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457200" indent="-457200">
              <a:defRPr sz="2400">
                <a:solidFill>
                  <a:schemeClr val="tx1"/>
                </a:solidFill>
                <a:latin typeface="Times" charset="0"/>
                <a:ea typeface="ＭＳ Ｐゴシック" charset="0"/>
              </a:defRPr>
            </a:lvl1pPr>
            <a:lvl2pPr marL="914400" indent="-457200">
              <a:defRPr sz="2400">
                <a:solidFill>
                  <a:schemeClr val="tx1"/>
                </a:solidFill>
                <a:latin typeface="Times" charset="0"/>
                <a:ea typeface="ＭＳ Ｐゴシック" charset="0"/>
              </a:defRPr>
            </a:lvl2pPr>
            <a:lvl3pPr marL="1371600" indent="-457200">
              <a:defRPr sz="2400">
                <a:solidFill>
                  <a:schemeClr val="tx1"/>
                </a:solidFill>
                <a:latin typeface="Times" charset="0"/>
                <a:ea typeface="ＭＳ Ｐゴシック" charset="0"/>
              </a:defRPr>
            </a:lvl3pPr>
            <a:lvl4pPr marL="1828800" indent="-457200">
              <a:defRPr sz="2400">
                <a:solidFill>
                  <a:schemeClr val="tx1"/>
                </a:solidFill>
                <a:latin typeface="Times" charset="0"/>
                <a:ea typeface="ＭＳ Ｐゴシック" charset="0"/>
              </a:defRPr>
            </a:lvl4pPr>
            <a:lvl5pPr marL="2286000" indent="-457200">
              <a:defRPr sz="2400">
                <a:solidFill>
                  <a:schemeClr val="tx1"/>
                </a:solidFill>
                <a:latin typeface="Times" charset="0"/>
                <a:ea typeface="ＭＳ Ｐゴシック" charset="0"/>
              </a:defRPr>
            </a:lvl5pPr>
            <a:lvl6pPr marL="2743200" indent="-457200" eaLnBrk="0" fontAlgn="base" hangingPunct="0">
              <a:spcBef>
                <a:spcPct val="0"/>
              </a:spcBef>
              <a:spcAft>
                <a:spcPct val="0"/>
              </a:spcAft>
              <a:defRPr sz="2400">
                <a:solidFill>
                  <a:schemeClr val="tx1"/>
                </a:solidFill>
                <a:latin typeface="Times" charset="0"/>
                <a:ea typeface="ＭＳ Ｐゴシック" charset="0"/>
              </a:defRPr>
            </a:lvl6pPr>
            <a:lvl7pPr marL="3200400" indent="-457200" eaLnBrk="0" fontAlgn="base" hangingPunct="0">
              <a:spcBef>
                <a:spcPct val="0"/>
              </a:spcBef>
              <a:spcAft>
                <a:spcPct val="0"/>
              </a:spcAft>
              <a:defRPr sz="2400">
                <a:solidFill>
                  <a:schemeClr val="tx1"/>
                </a:solidFill>
                <a:latin typeface="Times" charset="0"/>
                <a:ea typeface="ＭＳ Ｐゴシック" charset="0"/>
              </a:defRPr>
            </a:lvl7pPr>
            <a:lvl8pPr marL="3657600" indent="-457200" eaLnBrk="0" fontAlgn="base" hangingPunct="0">
              <a:spcBef>
                <a:spcPct val="0"/>
              </a:spcBef>
              <a:spcAft>
                <a:spcPct val="0"/>
              </a:spcAft>
              <a:defRPr sz="2400">
                <a:solidFill>
                  <a:schemeClr val="tx1"/>
                </a:solidFill>
                <a:latin typeface="Times" charset="0"/>
                <a:ea typeface="ＭＳ Ｐゴシック" charset="0"/>
              </a:defRPr>
            </a:lvl8pPr>
            <a:lvl9pPr marL="4114800" indent="-4572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sz="2800" dirty="0">
                <a:solidFill>
                  <a:schemeClr val="bg1"/>
                </a:solidFill>
              </a:rPr>
              <a:t>Lecture 26: Resource issues on a finite Earth</a:t>
            </a:r>
          </a:p>
          <a:p>
            <a:pPr>
              <a:defRPr/>
            </a:pPr>
            <a:endParaRPr lang="en-US" sz="2800" dirty="0" smtClean="0">
              <a:solidFill>
                <a:schemeClr val="bg1"/>
              </a:solidFill>
              <a:cs typeface="+mn-cs"/>
            </a:endParaRPr>
          </a:p>
          <a:p>
            <a:pPr>
              <a:buFont typeface="Times" charset="0"/>
              <a:buNone/>
              <a:defRPr/>
            </a:pPr>
            <a:r>
              <a:rPr lang="en-US" sz="2800" dirty="0" smtClean="0">
                <a:solidFill>
                  <a:schemeClr val="bg1"/>
                </a:solidFill>
                <a:cs typeface="+mn-cs"/>
              </a:rPr>
              <a:t>We have in centuries used up much of the </a:t>
            </a:r>
          </a:p>
          <a:p>
            <a:pPr>
              <a:buFont typeface="Times" charset="0"/>
              <a:buNone/>
              <a:defRPr/>
            </a:pPr>
            <a:r>
              <a:rPr lang="en-US" sz="2800" dirty="0" smtClean="0">
                <a:solidFill>
                  <a:schemeClr val="bg1"/>
                </a:solidFill>
                <a:cs typeface="+mn-cs"/>
              </a:rPr>
              <a:t>    non-renewable resources of a very old planet.</a:t>
            </a:r>
            <a:endParaRPr lang="en-US" sz="2800" dirty="0" smtClean="0">
              <a:solidFill>
                <a:srgbClr val="FFFF00"/>
              </a:solidFill>
              <a:cs typeface="+mn-cs"/>
            </a:endParaRPr>
          </a:p>
          <a:p>
            <a:pPr>
              <a:buFont typeface="Times" charset="0"/>
              <a:buNone/>
              <a:defRPr/>
            </a:pPr>
            <a:endParaRPr lang="en-US" sz="2800" dirty="0" smtClean="0">
              <a:solidFill>
                <a:schemeClr val="bg1"/>
              </a:solidFill>
              <a:cs typeface="+mn-cs"/>
            </a:endParaRPr>
          </a:p>
          <a:p>
            <a:pPr>
              <a:buFont typeface="Times" charset="0"/>
              <a:buNone/>
              <a:defRPr/>
            </a:pPr>
            <a:r>
              <a:rPr lang="en-US" sz="2800" dirty="0">
                <a:solidFill>
                  <a:schemeClr val="bg1"/>
                </a:solidFill>
                <a:cs typeface="+mn-cs"/>
              </a:rPr>
              <a:t>	</a:t>
            </a:r>
            <a:r>
              <a:rPr lang="en-US" sz="2800" dirty="0" smtClean="0">
                <a:solidFill>
                  <a:schemeClr val="bg1"/>
                </a:solidFill>
                <a:cs typeface="+mn-cs"/>
              </a:rPr>
              <a:t>Two examples:</a:t>
            </a:r>
          </a:p>
          <a:p>
            <a:pPr>
              <a:buFont typeface="Times" charset="0"/>
              <a:buNone/>
              <a:defRPr/>
            </a:pPr>
            <a:r>
              <a:rPr lang="en-US" sz="2800" dirty="0">
                <a:solidFill>
                  <a:schemeClr val="bg1"/>
                </a:solidFill>
                <a:cs typeface="+mn-cs"/>
              </a:rPr>
              <a:t>	</a:t>
            </a:r>
            <a:r>
              <a:rPr lang="en-US" sz="2800" dirty="0" smtClean="0">
                <a:solidFill>
                  <a:schemeClr val="bg1"/>
                </a:solidFill>
                <a:cs typeface="+mn-cs"/>
              </a:rPr>
              <a:t>	Petroleum</a:t>
            </a:r>
          </a:p>
          <a:p>
            <a:pPr>
              <a:buFont typeface="Times" charset="0"/>
              <a:buNone/>
              <a:defRPr/>
            </a:pPr>
            <a:r>
              <a:rPr lang="en-US" sz="2800" dirty="0">
                <a:solidFill>
                  <a:schemeClr val="bg1"/>
                </a:solidFill>
                <a:cs typeface="+mn-cs"/>
              </a:rPr>
              <a:t>	</a:t>
            </a:r>
            <a:r>
              <a:rPr lang="en-US" sz="2800" dirty="0" smtClean="0">
                <a:solidFill>
                  <a:schemeClr val="bg1"/>
                </a:solidFill>
                <a:cs typeface="+mn-cs"/>
              </a:rPr>
              <a:t>	Mineral resources</a:t>
            </a:r>
          </a:p>
          <a:p>
            <a:pPr>
              <a:buFont typeface="Times" charset="0"/>
              <a:buNone/>
              <a:defRPr/>
            </a:pPr>
            <a:endParaRPr lang="en-US" sz="2800" dirty="0">
              <a:solidFill>
                <a:schemeClr val="bg1"/>
              </a:solidFill>
              <a:cs typeface="+mn-cs"/>
            </a:endParaRPr>
          </a:p>
          <a:p>
            <a:pPr>
              <a:buFont typeface="Times" charset="0"/>
              <a:buNone/>
              <a:defRPr/>
            </a:pPr>
            <a:r>
              <a:rPr lang="en-US" sz="2800" dirty="0" smtClean="0">
                <a:solidFill>
                  <a:schemeClr val="bg1"/>
                </a:solidFill>
                <a:cs typeface="+mn-cs"/>
              </a:rPr>
              <a:t>Solutions:</a:t>
            </a:r>
          </a:p>
          <a:p>
            <a:pPr>
              <a:buFont typeface="Times" charset="0"/>
              <a:buNone/>
              <a:defRPr/>
            </a:pPr>
            <a:r>
              <a:rPr lang="en-US" sz="2800" dirty="0">
                <a:solidFill>
                  <a:schemeClr val="bg1"/>
                </a:solidFill>
                <a:cs typeface="+mn-cs"/>
              </a:rPr>
              <a:t>	</a:t>
            </a:r>
            <a:r>
              <a:rPr lang="en-US" sz="2800" dirty="0" smtClean="0">
                <a:solidFill>
                  <a:schemeClr val="bg1"/>
                </a:solidFill>
                <a:cs typeface="+mn-cs"/>
              </a:rPr>
              <a:t>Less and more efficient use</a:t>
            </a:r>
            <a:endParaRPr lang="en-US" sz="2800" dirty="0">
              <a:solidFill>
                <a:schemeClr val="bg1"/>
              </a:solidFill>
            </a:endParaRPr>
          </a:p>
          <a:p>
            <a:pPr>
              <a:buFont typeface="Times" charset="0"/>
              <a:buNone/>
              <a:defRPr/>
            </a:pPr>
            <a:r>
              <a:rPr lang="en-US" sz="2800" dirty="0">
                <a:solidFill>
                  <a:schemeClr val="bg1"/>
                </a:solidFill>
              </a:rPr>
              <a:t>	For energy: alternate </a:t>
            </a:r>
            <a:r>
              <a:rPr lang="en-US" sz="2800" dirty="0" smtClean="0">
                <a:solidFill>
                  <a:schemeClr val="bg1"/>
                </a:solidFill>
              </a:rPr>
              <a:t>sources</a:t>
            </a:r>
            <a:endParaRPr lang="en-US" sz="2800" dirty="0" smtClean="0">
              <a:solidFill>
                <a:schemeClr val="bg1"/>
              </a:solidFill>
              <a:cs typeface="+mn-cs"/>
            </a:endParaRPr>
          </a:p>
          <a:p>
            <a:pPr>
              <a:buFont typeface="Times" charset="0"/>
              <a:buNone/>
              <a:defRPr/>
            </a:pPr>
            <a:r>
              <a:rPr lang="en-US" sz="2800" dirty="0">
                <a:solidFill>
                  <a:schemeClr val="bg1"/>
                </a:solidFill>
                <a:cs typeface="+mn-cs"/>
              </a:rPr>
              <a:t>	</a:t>
            </a:r>
            <a:r>
              <a:rPr lang="en-US" sz="2800" dirty="0" smtClean="0">
                <a:solidFill>
                  <a:schemeClr val="bg1"/>
                </a:solidFill>
                <a:cs typeface="+mn-cs"/>
              </a:rPr>
              <a:t>For metals: recycling</a:t>
            </a:r>
          </a:p>
        </p:txBody>
      </p:sp>
      <p:pic>
        <p:nvPicPr>
          <p:cNvPr id="2" name="Sound 1">
            <a:hlinkClick r:id="" action="ppaction://media"/>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178800" y="58928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cSld>
  <p:clrMapOvr>
    <a:masterClrMapping/>
  </p:clrMapOvr>
  <p:transition xmlns:p14="http://schemas.microsoft.com/office/powerpoint/2010/main" spd="slow" advTm="5379"/>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02499"/>
        </a:solidFill>
        <a:effectLst/>
      </p:bgPr>
    </p:bg>
    <p:spTree>
      <p:nvGrpSpPr>
        <p:cNvPr id="1" name=""/>
        <p:cNvGrpSpPr/>
        <p:nvPr/>
      </p:nvGrpSpPr>
      <p:grpSpPr>
        <a:xfrm>
          <a:off x="0" y="0"/>
          <a:ext cx="0" cy="0"/>
          <a:chOff x="0" y="0"/>
          <a:chExt cx="0" cy="0"/>
        </a:xfrm>
      </p:grpSpPr>
      <p:sp>
        <p:nvSpPr>
          <p:cNvPr id="518146" name="Text Box 2"/>
          <p:cNvSpPr txBox="1">
            <a:spLocks noChangeArrowheads="1"/>
          </p:cNvSpPr>
          <p:nvPr/>
        </p:nvSpPr>
        <p:spPr bwMode="auto">
          <a:xfrm>
            <a:off x="457200" y="381000"/>
            <a:ext cx="7094538" cy="18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457200" indent="-457200">
              <a:defRPr sz="2400">
                <a:solidFill>
                  <a:schemeClr val="tx1"/>
                </a:solidFill>
                <a:latin typeface="Times" charset="0"/>
                <a:ea typeface="ＭＳ Ｐゴシック" charset="0"/>
              </a:defRPr>
            </a:lvl1pPr>
            <a:lvl2pPr marL="914400" indent="-457200">
              <a:defRPr sz="2400">
                <a:solidFill>
                  <a:schemeClr val="tx1"/>
                </a:solidFill>
                <a:latin typeface="Times" charset="0"/>
                <a:ea typeface="ＭＳ Ｐゴシック" charset="0"/>
              </a:defRPr>
            </a:lvl2pPr>
            <a:lvl3pPr marL="1371600" indent="-457200">
              <a:defRPr sz="2400">
                <a:solidFill>
                  <a:schemeClr val="tx1"/>
                </a:solidFill>
                <a:latin typeface="Times" charset="0"/>
                <a:ea typeface="ＭＳ Ｐゴシック" charset="0"/>
              </a:defRPr>
            </a:lvl3pPr>
            <a:lvl4pPr marL="1828800" indent="-457200">
              <a:defRPr sz="2400">
                <a:solidFill>
                  <a:schemeClr val="tx1"/>
                </a:solidFill>
                <a:latin typeface="Times" charset="0"/>
                <a:ea typeface="ＭＳ Ｐゴシック" charset="0"/>
              </a:defRPr>
            </a:lvl4pPr>
            <a:lvl5pPr marL="2286000" indent="-457200">
              <a:defRPr sz="2400">
                <a:solidFill>
                  <a:schemeClr val="tx1"/>
                </a:solidFill>
                <a:latin typeface="Times" charset="0"/>
                <a:ea typeface="ＭＳ Ｐゴシック" charset="0"/>
              </a:defRPr>
            </a:lvl5pPr>
            <a:lvl6pPr marL="2743200" indent="-457200" eaLnBrk="0" fontAlgn="base" hangingPunct="0">
              <a:spcBef>
                <a:spcPct val="0"/>
              </a:spcBef>
              <a:spcAft>
                <a:spcPct val="0"/>
              </a:spcAft>
              <a:defRPr sz="2400">
                <a:solidFill>
                  <a:schemeClr val="tx1"/>
                </a:solidFill>
                <a:latin typeface="Times" charset="0"/>
                <a:ea typeface="ＭＳ Ｐゴシック" charset="0"/>
              </a:defRPr>
            </a:lvl6pPr>
            <a:lvl7pPr marL="3200400" indent="-457200" eaLnBrk="0" fontAlgn="base" hangingPunct="0">
              <a:spcBef>
                <a:spcPct val="0"/>
              </a:spcBef>
              <a:spcAft>
                <a:spcPct val="0"/>
              </a:spcAft>
              <a:defRPr sz="2400">
                <a:solidFill>
                  <a:schemeClr val="tx1"/>
                </a:solidFill>
                <a:latin typeface="Times" charset="0"/>
                <a:ea typeface="ＭＳ Ｐゴシック" charset="0"/>
              </a:defRPr>
            </a:lvl7pPr>
            <a:lvl8pPr marL="3657600" indent="-457200" eaLnBrk="0" fontAlgn="base" hangingPunct="0">
              <a:spcBef>
                <a:spcPct val="0"/>
              </a:spcBef>
              <a:spcAft>
                <a:spcPct val="0"/>
              </a:spcAft>
              <a:defRPr sz="2400">
                <a:solidFill>
                  <a:schemeClr val="tx1"/>
                </a:solidFill>
                <a:latin typeface="Times" charset="0"/>
                <a:ea typeface="ＭＳ Ｐゴシック" charset="0"/>
              </a:defRPr>
            </a:lvl8pPr>
            <a:lvl9pPr marL="4114800" indent="-4572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sz="2800" dirty="0">
                <a:solidFill>
                  <a:schemeClr val="bg1"/>
                </a:solidFill>
              </a:rPr>
              <a:t>Lecture 26: Resource issues on a finite Earth</a:t>
            </a:r>
          </a:p>
          <a:p>
            <a:pPr>
              <a:defRPr/>
            </a:pPr>
            <a:endParaRPr lang="en-US" sz="2800" dirty="0" smtClean="0">
              <a:solidFill>
                <a:schemeClr val="bg1"/>
              </a:solidFill>
              <a:cs typeface="+mn-cs"/>
            </a:endParaRPr>
          </a:p>
          <a:p>
            <a:pPr>
              <a:buFont typeface="Times" charset="0"/>
              <a:buNone/>
              <a:defRPr/>
            </a:pPr>
            <a:r>
              <a:rPr lang="en-US" sz="2800" dirty="0" smtClean="0">
                <a:solidFill>
                  <a:schemeClr val="bg1"/>
                </a:solidFill>
                <a:cs typeface="+mn-cs"/>
              </a:rPr>
              <a:t>We have in centuries used up much of the </a:t>
            </a:r>
          </a:p>
          <a:p>
            <a:pPr>
              <a:buFont typeface="Times" charset="0"/>
              <a:buNone/>
              <a:defRPr/>
            </a:pPr>
            <a:r>
              <a:rPr lang="en-US" sz="2800" dirty="0" smtClean="0">
                <a:solidFill>
                  <a:schemeClr val="bg1"/>
                </a:solidFill>
                <a:cs typeface="+mn-cs"/>
              </a:rPr>
              <a:t>    non-renewable resources of a very old planet.</a:t>
            </a:r>
          </a:p>
        </p:txBody>
      </p:sp>
      <p:pic>
        <p:nvPicPr>
          <p:cNvPr id="2" name="Sound 1">
            <a:hlinkClick r:id="" action="ppaction://media"/>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178800" y="58928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cSld>
  <p:clrMapOvr>
    <a:masterClrMapping/>
  </p:clrMapOvr>
  <p:transition xmlns:p14="http://schemas.microsoft.com/office/powerpoint/2010/main" spd="slow" advTm="12598"/>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4690" name="Picture 1" descr="MetalsRecycling0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55800" y="0"/>
            <a:ext cx="52308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und 1">
            <a:hlinkClick r:id="" action="ppaction://media"/>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78800" y="58928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cSld>
  <p:clrMapOvr>
    <a:masterClrMapping/>
  </p:clrMapOvr>
  <p:transition xmlns:p14="http://schemas.microsoft.com/office/powerpoint/2010/main" spd="slow" advTm="19167"/>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6738" name="Picture 2" descr="Reported!RecyclingRates.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14400" y="762000"/>
            <a:ext cx="7251700" cy="548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und 1">
            <a:hlinkClick r:id="" action="ppaction://media"/>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78800" y="58928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cSld>
  <p:clrMapOvr>
    <a:masterClrMapping/>
  </p:clrMapOvr>
  <p:transition xmlns:p14="http://schemas.microsoft.com/office/powerpoint/2010/main" spd="slow" advTm="9263"/>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8786" name="Picture 2" descr="Reported!RecyclingRates.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14400" y="762000"/>
            <a:ext cx="7251700" cy="548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3"/>
          <p:cNvSpPr>
            <a:spLocks noChangeArrowheads="1"/>
          </p:cNvSpPr>
          <p:nvPr/>
        </p:nvSpPr>
        <p:spPr bwMode="auto">
          <a:xfrm>
            <a:off x="7467600" y="4419600"/>
            <a:ext cx="381000" cy="990600"/>
          </a:xfrm>
          <a:prstGeom prst="rect">
            <a:avLst/>
          </a:prstGeom>
          <a:noFill/>
          <a:ln w="381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18788" name="TextBox 1"/>
          <p:cNvSpPr txBox="1">
            <a:spLocks noChangeArrowheads="1"/>
          </p:cNvSpPr>
          <p:nvPr/>
        </p:nvSpPr>
        <p:spPr bwMode="auto">
          <a:xfrm>
            <a:off x="6781800" y="3810000"/>
            <a:ext cx="12557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solidFill>
                  <a:srgbClr val="FFFF00"/>
                </a:solidFill>
                <a:latin typeface="Helvetica" charset="0"/>
                <a:cs typeface="Helvetica" charset="0"/>
              </a:rPr>
              <a:t>You are here.</a:t>
            </a:r>
          </a:p>
        </p:txBody>
      </p:sp>
      <p:cxnSp>
        <p:nvCxnSpPr>
          <p:cNvPr id="6" name="Straight Connector 5"/>
          <p:cNvCxnSpPr/>
          <p:nvPr/>
        </p:nvCxnSpPr>
        <p:spPr bwMode="auto">
          <a:xfrm flipH="1" flipV="1">
            <a:off x="7543800" y="4114800"/>
            <a:ext cx="76200" cy="228600"/>
          </a:xfrm>
          <a:prstGeom prst="line">
            <a:avLst/>
          </a:prstGeom>
          <a:solidFill>
            <a:schemeClr val="accent1"/>
          </a:solidFill>
          <a:ln w="9525" cap="flat" cmpd="sng" algn="ctr">
            <a:solidFill>
              <a:srgbClr val="FFFF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2" name="Sound 1">
            <a:hlinkClick r:id="" action="ppaction://media"/>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78800" y="58928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cSld>
  <p:clrMapOvr>
    <a:masterClrMapping/>
  </p:clrMapOvr>
  <p:transition xmlns:p14="http://schemas.microsoft.com/office/powerpoint/2010/main" spd="slow" advTm="10667"/>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202499"/>
        </a:solidFill>
        <a:effectLst/>
      </p:bgPr>
    </p:bg>
    <p:spTree>
      <p:nvGrpSpPr>
        <p:cNvPr id="1" name=""/>
        <p:cNvGrpSpPr/>
        <p:nvPr/>
      </p:nvGrpSpPr>
      <p:grpSpPr>
        <a:xfrm>
          <a:off x="0" y="0"/>
          <a:ext cx="0" cy="0"/>
          <a:chOff x="0" y="0"/>
          <a:chExt cx="0" cy="0"/>
        </a:xfrm>
      </p:grpSpPr>
      <p:sp>
        <p:nvSpPr>
          <p:cNvPr id="518146" name="Text Box 2"/>
          <p:cNvSpPr txBox="1">
            <a:spLocks noChangeArrowheads="1"/>
          </p:cNvSpPr>
          <p:nvPr/>
        </p:nvSpPr>
        <p:spPr bwMode="auto">
          <a:xfrm>
            <a:off x="457200" y="381000"/>
            <a:ext cx="7094538" cy="5694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457200" indent="-457200">
              <a:defRPr sz="2400">
                <a:solidFill>
                  <a:schemeClr val="tx1"/>
                </a:solidFill>
                <a:latin typeface="Times" charset="0"/>
                <a:ea typeface="ＭＳ Ｐゴシック" charset="0"/>
              </a:defRPr>
            </a:lvl1pPr>
            <a:lvl2pPr marL="914400" indent="-457200">
              <a:defRPr sz="2400">
                <a:solidFill>
                  <a:schemeClr val="tx1"/>
                </a:solidFill>
                <a:latin typeface="Times" charset="0"/>
                <a:ea typeface="ＭＳ Ｐゴシック" charset="0"/>
              </a:defRPr>
            </a:lvl2pPr>
            <a:lvl3pPr marL="1371600" indent="-457200">
              <a:defRPr sz="2400">
                <a:solidFill>
                  <a:schemeClr val="tx1"/>
                </a:solidFill>
                <a:latin typeface="Times" charset="0"/>
                <a:ea typeface="ＭＳ Ｐゴシック" charset="0"/>
              </a:defRPr>
            </a:lvl3pPr>
            <a:lvl4pPr marL="1828800" indent="-457200">
              <a:defRPr sz="2400">
                <a:solidFill>
                  <a:schemeClr val="tx1"/>
                </a:solidFill>
                <a:latin typeface="Times" charset="0"/>
                <a:ea typeface="ＭＳ Ｐゴシック" charset="0"/>
              </a:defRPr>
            </a:lvl4pPr>
            <a:lvl5pPr marL="2286000" indent="-457200">
              <a:defRPr sz="2400">
                <a:solidFill>
                  <a:schemeClr val="tx1"/>
                </a:solidFill>
                <a:latin typeface="Times" charset="0"/>
                <a:ea typeface="ＭＳ Ｐゴシック" charset="0"/>
              </a:defRPr>
            </a:lvl5pPr>
            <a:lvl6pPr marL="2743200" indent="-457200" eaLnBrk="0" fontAlgn="base" hangingPunct="0">
              <a:spcBef>
                <a:spcPct val="0"/>
              </a:spcBef>
              <a:spcAft>
                <a:spcPct val="0"/>
              </a:spcAft>
              <a:defRPr sz="2400">
                <a:solidFill>
                  <a:schemeClr val="tx1"/>
                </a:solidFill>
                <a:latin typeface="Times" charset="0"/>
                <a:ea typeface="ＭＳ Ｐゴシック" charset="0"/>
              </a:defRPr>
            </a:lvl6pPr>
            <a:lvl7pPr marL="3200400" indent="-457200" eaLnBrk="0" fontAlgn="base" hangingPunct="0">
              <a:spcBef>
                <a:spcPct val="0"/>
              </a:spcBef>
              <a:spcAft>
                <a:spcPct val="0"/>
              </a:spcAft>
              <a:defRPr sz="2400">
                <a:solidFill>
                  <a:schemeClr val="tx1"/>
                </a:solidFill>
                <a:latin typeface="Times" charset="0"/>
                <a:ea typeface="ＭＳ Ｐゴシック" charset="0"/>
              </a:defRPr>
            </a:lvl7pPr>
            <a:lvl8pPr marL="3657600" indent="-457200" eaLnBrk="0" fontAlgn="base" hangingPunct="0">
              <a:spcBef>
                <a:spcPct val="0"/>
              </a:spcBef>
              <a:spcAft>
                <a:spcPct val="0"/>
              </a:spcAft>
              <a:defRPr sz="2400">
                <a:solidFill>
                  <a:schemeClr val="tx1"/>
                </a:solidFill>
                <a:latin typeface="Times" charset="0"/>
                <a:ea typeface="ＭＳ Ｐゴシック" charset="0"/>
              </a:defRPr>
            </a:lvl8pPr>
            <a:lvl9pPr marL="4114800" indent="-4572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sz="2800" dirty="0">
                <a:solidFill>
                  <a:schemeClr val="bg1"/>
                </a:solidFill>
              </a:rPr>
              <a:t>Lecture 26: Resource issues on a finite Earth</a:t>
            </a:r>
          </a:p>
          <a:p>
            <a:pPr>
              <a:defRPr/>
            </a:pPr>
            <a:endParaRPr lang="en-US" sz="2800" dirty="0" smtClean="0">
              <a:solidFill>
                <a:schemeClr val="bg1"/>
              </a:solidFill>
              <a:cs typeface="+mn-cs"/>
            </a:endParaRPr>
          </a:p>
          <a:p>
            <a:pPr>
              <a:buFont typeface="Times" charset="0"/>
              <a:buNone/>
              <a:defRPr/>
            </a:pPr>
            <a:r>
              <a:rPr lang="en-US" sz="2800" dirty="0" smtClean="0">
                <a:solidFill>
                  <a:schemeClr val="bg1"/>
                </a:solidFill>
                <a:cs typeface="+mn-cs"/>
              </a:rPr>
              <a:t>We have in centuries used up much of the </a:t>
            </a:r>
          </a:p>
          <a:p>
            <a:pPr>
              <a:buFont typeface="Times" charset="0"/>
              <a:buNone/>
              <a:defRPr/>
            </a:pPr>
            <a:r>
              <a:rPr lang="en-US" sz="2800" dirty="0" smtClean="0">
                <a:solidFill>
                  <a:schemeClr val="bg1"/>
                </a:solidFill>
                <a:cs typeface="+mn-cs"/>
              </a:rPr>
              <a:t>    non-renewable resources of a very old planet.</a:t>
            </a:r>
            <a:endParaRPr lang="en-US" sz="2800" dirty="0" smtClean="0">
              <a:solidFill>
                <a:srgbClr val="FFFF00"/>
              </a:solidFill>
              <a:cs typeface="+mn-cs"/>
            </a:endParaRPr>
          </a:p>
          <a:p>
            <a:pPr>
              <a:buFont typeface="Times" charset="0"/>
              <a:buNone/>
              <a:defRPr/>
            </a:pPr>
            <a:endParaRPr lang="en-US" sz="2800" dirty="0" smtClean="0">
              <a:solidFill>
                <a:schemeClr val="bg1"/>
              </a:solidFill>
              <a:cs typeface="+mn-cs"/>
            </a:endParaRPr>
          </a:p>
          <a:p>
            <a:pPr>
              <a:buFont typeface="Times" charset="0"/>
              <a:buNone/>
              <a:defRPr/>
            </a:pPr>
            <a:r>
              <a:rPr lang="en-US" sz="2800" dirty="0">
                <a:solidFill>
                  <a:schemeClr val="bg1"/>
                </a:solidFill>
                <a:cs typeface="+mn-cs"/>
              </a:rPr>
              <a:t>	</a:t>
            </a:r>
            <a:r>
              <a:rPr lang="en-US" sz="2800" dirty="0" smtClean="0">
                <a:solidFill>
                  <a:schemeClr val="bg1"/>
                </a:solidFill>
                <a:cs typeface="+mn-cs"/>
              </a:rPr>
              <a:t>Two examples:</a:t>
            </a:r>
          </a:p>
          <a:p>
            <a:pPr>
              <a:buFont typeface="Times" charset="0"/>
              <a:buNone/>
              <a:defRPr/>
            </a:pPr>
            <a:r>
              <a:rPr lang="en-US" sz="2800" dirty="0">
                <a:solidFill>
                  <a:schemeClr val="bg1"/>
                </a:solidFill>
                <a:cs typeface="+mn-cs"/>
              </a:rPr>
              <a:t>	</a:t>
            </a:r>
            <a:r>
              <a:rPr lang="en-US" sz="2800" dirty="0" smtClean="0">
                <a:solidFill>
                  <a:schemeClr val="bg1"/>
                </a:solidFill>
                <a:cs typeface="+mn-cs"/>
              </a:rPr>
              <a:t>	Petroleum</a:t>
            </a:r>
          </a:p>
          <a:p>
            <a:pPr>
              <a:buFont typeface="Times" charset="0"/>
              <a:buNone/>
              <a:defRPr/>
            </a:pPr>
            <a:r>
              <a:rPr lang="en-US" sz="2800" dirty="0">
                <a:solidFill>
                  <a:schemeClr val="bg1"/>
                </a:solidFill>
                <a:cs typeface="+mn-cs"/>
              </a:rPr>
              <a:t>	</a:t>
            </a:r>
            <a:r>
              <a:rPr lang="en-US" sz="2800" dirty="0" smtClean="0">
                <a:solidFill>
                  <a:schemeClr val="bg1"/>
                </a:solidFill>
                <a:cs typeface="+mn-cs"/>
              </a:rPr>
              <a:t>	Mineral resources</a:t>
            </a:r>
          </a:p>
          <a:p>
            <a:pPr>
              <a:buFont typeface="Times" charset="0"/>
              <a:buNone/>
              <a:defRPr/>
            </a:pPr>
            <a:endParaRPr lang="en-US" sz="2800" dirty="0">
              <a:solidFill>
                <a:schemeClr val="bg1"/>
              </a:solidFill>
              <a:cs typeface="+mn-cs"/>
            </a:endParaRPr>
          </a:p>
          <a:p>
            <a:pPr>
              <a:buFont typeface="Times" charset="0"/>
              <a:buNone/>
              <a:defRPr/>
            </a:pPr>
            <a:r>
              <a:rPr lang="en-US" sz="2800" dirty="0" smtClean="0">
                <a:solidFill>
                  <a:schemeClr val="bg1"/>
                </a:solidFill>
                <a:cs typeface="+mn-cs"/>
              </a:rPr>
              <a:t>Solutions:</a:t>
            </a:r>
          </a:p>
          <a:p>
            <a:pPr>
              <a:buFont typeface="Times" charset="0"/>
              <a:buNone/>
              <a:defRPr/>
            </a:pPr>
            <a:r>
              <a:rPr lang="en-US" sz="2800" dirty="0">
                <a:solidFill>
                  <a:schemeClr val="bg1"/>
                </a:solidFill>
                <a:cs typeface="+mn-cs"/>
              </a:rPr>
              <a:t>	</a:t>
            </a:r>
            <a:r>
              <a:rPr lang="en-US" sz="2800" dirty="0" smtClean="0">
                <a:solidFill>
                  <a:schemeClr val="bg1"/>
                </a:solidFill>
                <a:cs typeface="+mn-cs"/>
              </a:rPr>
              <a:t>Less and more efficient use</a:t>
            </a:r>
            <a:endParaRPr lang="en-US" sz="2800" dirty="0">
              <a:solidFill>
                <a:schemeClr val="bg1"/>
              </a:solidFill>
            </a:endParaRPr>
          </a:p>
          <a:p>
            <a:pPr>
              <a:buFont typeface="Times" charset="0"/>
              <a:buNone/>
              <a:defRPr/>
            </a:pPr>
            <a:r>
              <a:rPr lang="en-US" sz="2800" dirty="0">
                <a:solidFill>
                  <a:schemeClr val="bg1"/>
                </a:solidFill>
              </a:rPr>
              <a:t>	For energy: alternate </a:t>
            </a:r>
            <a:r>
              <a:rPr lang="en-US" sz="2800" dirty="0" smtClean="0">
                <a:solidFill>
                  <a:schemeClr val="bg1"/>
                </a:solidFill>
              </a:rPr>
              <a:t>sources</a:t>
            </a:r>
            <a:endParaRPr lang="en-US" sz="2800" dirty="0" smtClean="0">
              <a:solidFill>
                <a:schemeClr val="bg1"/>
              </a:solidFill>
              <a:cs typeface="+mn-cs"/>
            </a:endParaRPr>
          </a:p>
          <a:p>
            <a:pPr>
              <a:buFont typeface="Times" charset="0"/>
              <a:buNone/>
              <a:defRPr/>
            </a:pPr>
            <a:r>
              <a:rPr lang="en-US" sz="2800" dirty="0">
                <a:solidFill>
                  <a:schemeClr val="bg1"/>
                </a:solidFill>
                <a:cs typeface="+mn-cs"/>
              </a:rPr>
              <a:t>	</a:t>
            </a:r>
            <a:r>
              <a:rPr lang="en-US" sz="2800" dirty="0" smtClean="0">
                <a:solidFill>
                  <a:schemeClr val="bg1"/>
                </a:solidFill>
                <a:cs typeface="+mn-cs"/>
              </a:rPr>
              <a:t>For metals: recycling</a:t>
            </a:r>
          </a:p>
        </p:txBody>
      </p:sp>
      <p:sp>
        <p:nvSpPr>
          <p:cNvPr id="120835" name="Rectangle 1"/>
          <p:cNvSpPr>
            <a:spLocks noChangeArrowheads="1"/>
          </p:cNvSpPr>
          <p:nvPr/>
        </p:nvSpPr>
        <p:spPr bwMode="auto">
          <a:xfrm>
            <a:off x="381000" y="1143000"/>
            <a:ext cx="7315200" cy="1143000"/>
          </a:xfrm>
          <a:prstGeom prst="rect">
            <a:avLst/>
          </a:pr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pic>
        <p:nvPicPr>
          <p:cNvPr id="2" name="Sound 1">
            <a:hlinkClick r:id="" action="ppaction://media"/>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178800" y="58928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cSld>
  <p:clrMapOvr>
    <a:masterClrMapping/>
  </p:clrMapOvr>
  <p:transition xmlns:p14="http://schemas.microsoft.com/office/powerpoint/2010/main" spd="slow" advTm="10671"/>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202499"/>
        </a:solidFill>
        <a:effectLst/>
      </p:bgPr>
    </p:bg>
    <p:spTree>
      <p:nvGrpSpPr>
        <p:cNvPr id="1" name=""/>
        <p:cNvGrpSpPr/>
        <p:nvPr/>
      </p:nvGrpSpPr>
      <p:grpSpPr>
        <a:xfrm>
          <a:off x="0" y="0"/>
          <a:ext cx="0" cy="0"/>
          <a:chOff x="0" y="0"/>
          <a:chExt cx="0" cy="0"/>
        </a:xfrm>
      </p:grpSpPr>
      <p:sp>
        <p:nvSpPr>
          <p:cNvPr id="518146" name="Text Box 2"/>
          <p:cNvSpPr txBox="1">
            <a:spLocks noChangeArrowheads="1"/>
          </p:cNvSpPr>
          <p:nvPr/>
        </p:nvSpPr>
        <p:spPr bwMode="auto">
          <a:xfrm>
            <a:off x="457200" y="381000"/>
            <a:ext cx="7094538" cy="5694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457200" indent="-457200">
              <a:defRPr sz="2400">
                <a:solidFill>
                  <a:schemeClr val="tx1"/>
                </a:solidFill>
                <a:latin typeface="Times" charset="0"/>
                <a:ea typeface="ＭＳ Ｐゴシック" charset="0"/>
              </a:defRPr>
            </a:lvl1pPr>
            <a:lvl2pPr marL="914400" indent="-457200">
              <a:defRPr sz="2400">
                <a:solidFill>
                  <a:schemeClr val="tx1"/>
                </a:solidFill>
                <a:latin typeface="Times" charset="0"/>
                <a:ea typeface="ＭＳ Ｐゴシック" charset="0"/>
              </a:defRPr>
            </a:lvl2pPr>
            <a:lvl3pPr marL="1371600" indent="-457200">
              <a:defRPr sz="2400">
                <a:solidFill>
                  <a:schemeClr val="tx1"/>
                </a:solidFill>
                <a:latin typeface="Times" charset="0"/>
                <a:ea typeface="ＭＳ Ｐゴシック" charset="0"/>
              </a:defRPr>
            </a:lvl3pPr>
            <a:lvl4pPr marL="1828800" indent="-457200">
              <a:defRPr sz="2400">
                <a:solidFill>
                  <a:schemeClr val="tx1"/>
                </a:solidFill>
                <a:latin typeface="Times" charset="0"/>
                <a:ea typeface="ＭＳ Ｐゴシック" charset="0"/>
              </a:defRPr>
            </a:lvl4pPr>
            <a:lvl5pPr marL="2286000" indent="-457200">
              <a:defRPr sz="2400">
                <a:solidFill>
                  <a:schemeClr val="tx1"/>
                </a:solidFill>
                <a:latin typeface="Times" charset="0"/>
                <a:ea typeface="ＭＳ Ｐゴシック" charset="0"/>
              </a:defRPr>
            </a:lvl5pPr>
            <a:lvl6pPr marL="2743200" indent="-457200" eaLnBrk="0" fontAlgn="base" hangingPunct="0">
              <a:spcBef>
                <a:spcPct val="0"/>
              </a:spcBef>
              <a:spcAft>
                <a:spcPct val="0"/>
              </a:spcAft>
              <a:defRPr sz="2400">
                <a:solidFill>
                  <a:schemeClr val="tx1"/>
                </a:solidFill>
                <a:latin typeface="Times" charset="0"/>
                <a:ea typeface="ＭＳ Ｐゴシック" charset="0"/>
              </a:defRPr>
            </a:lvl6pPr>
            <a:lvl7pPr marL="3200400" indent="-457200" eaLnBrk="0" fontAlgn="base" hangingPunct="0">
              <a:spcBef>
                <a:spcPct val="0"/>
              </a:spcBef>
              <a:spcAft>
                <a:spcPct val="0"/>
              </a:spcAft>
              <a:defRPr sz="2400">
                <a:solidFill>
                  <a:schemeClr val="tx1"/>
                </a:solidFill>
                <a:latin typeface="Times" charset="0"/>
                <a:ea typeface="ＭＳ Ｐゴシック" charset="0"/>
              </a:defRPr>
            </a:lvl7pPr>
            <a:lvl8pPr marL="3657600" indent="-457200" eaLnBrk="0" fontAlgn="base" hangingPunct="0">
              <a:spcBef>
                <a:spcPct val="0"/>
              </a:spcBef>
              <a:spcAft>
                <a:spcPct val="0"/>
              </a:spcAft>
              <a:defRPr sz="2400">
                <a:solidFill>
                  <a:schemeClr val="tx1"/>
                </a:solidFill>
                <a:latin typeface="Times" charset="0"/>
                <a:ea typeface="ＭＳ Ｐゴシック" charset="0"/>
              </a:defRPr>
            </a:lvl8pPr>
            <a:lvl9pPr marL="4114800" indent="-4572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sz="2800" dirty="0">
                <a:solidFill>
                  <a:schemeClr val="bg1"/>
                </a:solidFill>
              </a:rPr>
              <a:t>Lecture 26: Resource issues on a finite Earth</a:t>
            </a:r>
          </a:p>
          <a:p>
            <a:pPr>
              <a:defRPr/>
            </a:pPr>
            <a:endParaRPr lang="en-US" sz="2800" dirty="0" smtClean="0">
              <a:solidFill>
                <a:schemeClr val="bg1"/>
              </a:solidFill>
              <a:cs typeface="+mn-cs"/>
            </a:endParaRPr>
          </a:p>
          <a:p>
            <a:pPr>
              <a:buFont typeface="Times" charset="0"/>
              <a:buNone/>
              <a:defRPr/>
            </a:pPr>
            <a:r>
              <a:rPr lang="en-US" sz="2800" dirty="0" smtClean="0">
                <a:solidFill>
                  <a:schemeClr val="bg1"/>
                </a:solidFill>
                <a:cs typeface="+mn-cs"/>
              </a:rPr>
              <a:t>We have in centuries used up much of the </a:t>
            </a:r>
          </a:p>
          <a:p>
            <a:pPr>
              <a:buFont typeface="Times" charset="0"/>
              <a:buNone/>
              <a:defRPr/>
            </a:pPr>
            <a:r>
              <a:rPr lang="en-US" sz="2800" dirty="0" smtClean="0">
                <a:solidFill>
                  <a:schemeClr val="bg1"/>
                </a:solidFill>
                <a:cs typeface="+mn-cs"/>
              </a:rPr>
              <a:t>    non-renewable resources of a very old planet.</a:t>
            </a:r>
            <a:endParaRPr lang="en-US" sz="2800" dirty="0" smtClean="0">
              <a:solidFill>
                <a:srgbClr val="FFFF00"/>
              </a:solidFill>
              <a:cs typeface="+mn-cs"/>
            </a:endParaRPr>
          </a:p>
          <a:p>
            <a:pPr>
              <a:buFont typeface="Times" charset="0"/>
              <a:buNone/>
              <a:defRPr/>
            </a:pPr>
            <a:endParaRPr lang="en-US" sz="2800" dirty="0" smtClean="0">
              <a:solidFill>
                <a:schemeClr val="bg1"/>
              </a:solidFill>
              <a:cs typeface="+mn-cs"/>
            </a:endParaRPr>
          </a:p>
          <a:p>
            <a:pPr>
              <a:buFont typeface="Times" charset="0"/>
              <a:buNone/>
              <a:defRPr/>
            </a:pPr>
            <a:r>
              <a:rPr lang="en-US" sz="2800" dirty="0">
                <a:solidFill>
                  <a:schemeClr val="bg1"/>
                </a:solidFill>
                <a:cs typeface="+mn-cs"/>
              </a:rPr>
              <a:t>	</a:t>
            </a:r>
            <a:r>
              <a:rPr lang="en-US" sz="2800" dirty="0" smtClean="0">
                <a:solidFill>
                  <a:schemeClr val="bg1"/>
                </a:solidFill>
                <a:cs typeface="+mn-cs"/>
              </a:rPr>
              <a:t>Two examples:</a:t>
            </a:r>
          </a:p>
          <a:p>
            <a:pPr>
              <a:buFont typeface="Times" charset="0"/>
              <a:buNone/>
              <a:defRPr/>
            </a:pPr>
            <a:r>
              <a:rPr lang="en-US" sz="2800" dirty="0">
                <a:solidFill>
                  <a:schemeClr val="bg1"/>
                </a:solidFill>
                <a:cs typeface="+mn-cs"/>
              </a:rPr>
              <a:t>	</a:t>
            </a:r>
            <a:r>
              <a:rPr lang="en-US" sz="2800" dirty="0" smtClean="0">
                <a:solidFill>
                  <a:schemeClr val="bg1"/>
                </a:solidFill>
                <a:cs typeface="+mn-cs"/>
              </a:rPr>
              <a:t>	Petroleum</a:t>
            </a:r>
          </a:p>
          <a:p>
            <a:pPr>
              <a:buFont typeface="Times" charset="0"/>
              <a:buNone/>
              <a:defRPr/>
            </a:pPr>
            <a:r>
              <a:rPr lang="en-US" sz="2800" dirty="0">
                <a:solidFill>
                  <a:schemeClr val="bg1"/>
                </a:solidFill>
                <a:cs typeface="+mn-cs"/>
              </a:rPr>
              <a:t>	</a:t>
            </a:r>
            <a:r>
              <a:rPr lang="en-US" sz="2800" dirty="0" smtClean="0">
                <a:solidFill>
                  <a:schemeClr val="bg1"/>
                </a:solidFill>
                <a:cs typeface="+mn-cs"/>
              </a:rPr>
              <a:t>	Mineral resources</a:t>
            </a:r>
          </a:p>
          <a:p>
            <a:pPr>
              <a:buFont typeface="Times" charset="0"/>
              <a:buNone/>
              <a:defRPr/>
            </a:pPr>
            <a:endParaRPr lang="en-US" sz="2800" dirty="0">
              <a:solidFill>
                <a:schemeClr val="bg1"/>
              </a:solidFill>
              <a:cs typeface="+mn-cs"/>
            </a:endParaRPr>
          </a:p>
          <a:p>
            <a:pPr>
              <a:buFont typeface="Times" charset="0"/>
              <a:buNone/>
              <a:defRPr/>
            </a:pPr>
            <a:r>
              <a:rPr lang="en-US" sz="2800" dirty="0" smtClean="0">
                <a:solidFill>
                  <a:schemeClr val="bg1"/>
                </a:solidFill>
                <a:cs typeface="+mn-cs"/>
              </a:rPr>
              <a:t>Solutions:</a:t>
            </a:r>
          </a:p>
          <a:p>
            <a:pPr>
              <a:buFont typeface="Times" charset="0"/>
              <a:buNone/>
              <a:defRPr/>
            </a:pPr>
            <a:r>
              <a:rPr lang="en-US" sz="2800" dirty="0">
                <a:solidFill>
                  <a:schemeClr val="bg1"/>
                </a:solidFill>
                <a:cs typeface="+mn-cs"/>
              </a:rPr>
              <a:t>	</a:t>
            </a:r>
            <a:r>
              <a:rPr lang="en-US" sz="2800" dirty="0" smtClean="0">
                <a:solidFill>
                  <a:schemeClr val="bg1"/>
                </a:solidFill>
                <a:cs typeface="+mn-cs"/>
              </a:rPr>
              <a:t>Less and more efficient use</a:t>
            </a:r>
            <a:endParaRPr lang="en-US" sz="2800" dirty="0">
              <a:solidFill>
                <a:schemeClr val="bg1"/>
              </a:solidFill>
            </a:endParaRPr>
          </a:p>
          <a:p>
            <a:pPr>
              <a:buFont typeface="Times" charset="0"/>
              <a:buNone/>
              <a:defRPr/>
            </a:pPr>
            <a:r>
              <a:rPr lang="en-US" sz="2800" dirty="0">
                <a:solidFill>
                  <a:schemeClr val="bg1"/>
                </a:solidFill>
              </a:rPr>
              <a:t>	For energy: alternate </a:t>
            </a:r>
            <a:r>
              <a:rPr lang="en-US" sz="2800" dirty="0" smtClean="0">
                <a:solidFill>
                  <a:schemeClr val="bg1"/>
                </a:solidFill>
              </a:rPr>
              <a:t>sources</a:t>
            </a:r>
            <a:endParaRPr lang="en-US" sz="2800" dirty="0" smtClean="0">
              <a:solidFill>
                <a:schemeClr val="bg1"/>
              </a:solidFill>
              <a:cs typeface="+mn-cs"/>
            </a:endParaRPr>
          </a:p>
          <a:p>
            <a:pPr>
              <a:buFont typeface="Times" charset="0"/>
              <a:buNone/>
              <a:defRPr/>
            </a:pPr>
            <a:r>
              <a:rPr lang="en-US" sz="2800" dirty="0">
                <a:solidFill>
                  <a:schemeClr val="bg1"/>
                </a:solidFill>
                <a:cs typeface="+mn-cs"/>
              </a:rPr>
              <a:t>	</a:t>
            </a:r>
            <a:r>
              <a:rPr lang="en-US" sz="2800" dirty="0" smtClean="0">
                <a:solidFill>
                  <a:schemeClr val="bg1"/>
                </a:solidFill>
                <a:cs typeface="+mn-cs"/>
              </a:rPr>
              <a:t>For metals: recycling</a:t>
            </a:r>
          </a:p>
        </p:txBody>
      </p:sp>
      <p:sp>
        <p:nvSpPr>
          <p:cNvPr id="122883" name="Rectangle 1"/>
          <p:cNvSpPr>
            <a:spLocks noChangeArrowheads="1"/>
          </p:cNvSpPr>
          <p:nvPr/>
        </p:nvSpPr>
        <p:spPr bwMode="auto">
          <a:xfrm>
            <a:off x="304800" y="4191000"/>
            <a:ext cx="5105400" cy="2057400"/>
          </a:xfrm>
          <a:prstGeom prst="rect">
            <a:avLst/>
          </a:pr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pic>
        <p:nvPicPr>
          <p:cNvPr id="2" name="Sound 1">
            <a:hlinkClick r:id="" action="ppaction://media"/>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178800" y="58928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cSld>
  <p:clrMapOvr>
    <a:masterClrMapping/>
  </p:clrMapOvr>
  <p:transition xmlns:p14="http://schemas.microsoft.com/office/powerpoint/2010/main" spd="slow" advTm="8859"/>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202499"/>
        </a:solidFill>
        <a:effectLst/>
      </p:bgPr>
    </p:bg>
    <p:spTree>
      <p:nvGrpSpPr>
        <p:cNvPr id="1" name=""/>
        <p:cNvGrpSpPr/>
        <p:nvPr/>
      </p:nvGrpSpPr>
      <p:grpSpPr>
        <a:xfrm>
          <a:off x="0" y="0"/>
          <a:ext cx="0" cy="0"/>
          <a:chOff x="0" y="0"/>
          <a:chExt cx="0" cy="0"/>
        </a:xfrm>
      </p:grpSpPr>
      <p:sp>
        <p:nvSpPr>
          <p:cNvPr id="518146" name="Text Box 2"/>
          <p:cNvSpPr txBox="1">
            <a:spLocks noChangeArrowheads="1"/>
          </p:cNvSpPr>
          <p:nvPr/>
        </p:nvSpPr>
        <p:spPr bwMode="auto">
          <a:xfrm>
            <a:off x="457200" y="381000"/>
            <a:ext cx="7094538" cy="5694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457200" indent="-457200">
              <a:defRPr sz="2400">
                <a:solidFill>
                  <a:schemeClr val="tx1"/>
                </a:solidFill>
                <a:latin typeface="Times" charset="0"/>
                <a:ea typeface="ＭＳ Ｐゴシック" charset="0"/>
              </a:defRPr>
            </a:lvl1pPr>
            <a:lvl2pPr marL="914400" indent="-457200">
              <a:defRPr sz="2400">
                <a:solidFill>
                  <a:schemeClr val="tx1"/>
                </a:solidFill>
                <a:latin typeface="Times" charset="0"/>
                <a:ea typeface="ＭＳ Ｐゴシック" charset="0"/>
              </a:defRPr>
            </a:lvl2pPr>
            <a:lvl3pPr marL="1371600" indent="-457200">
              <a:defRPr sz="2400">
                <a:solidFill>
                  <a:schemeClr val="tx1"/>
                </a:solidFill>
                <a:latin typeface="Times" charset="0"/>
                <a:ea typeface="ＭＳ Ｐゴシック" charset="0"/>
              </a:defRPr>
            </a:lvl3pPr>
            <a:lvl4pPr marL="1828800" indent="-457200">
              <a:defRPr sz="2400">
                <a:solidFill>
                  <a:schemeClr val="tx1"/>
                </a:solidFill>
                <a:latin typeface="Times" charset="0"/>
                <a:ea typeface="ＭＳ Ｐゴシック" charset="0"/>
              </a:defRPr>
            </a:lvl4pPr>
            <a:lvl5pPr marL="2286000" indent="-457200">
              <a:defRPr sz="2400">
                <a:solidFill>
                  <a:schemeClr val="tx1"/>
                </a:solidFill>
                <a:latin typeface="Times" charset="0"/>
                <a:ea typeface="ＭＳ Ｐゴシック" charset="0"/>
              </a:defRPr>
            </a:lvl5pPr>
            <a:lvl6pPr marL="2743200" indent="-457200" eaLnBrk="0" fontAlgn="base" hangingPunct="0">
              <a:spcBef>
                <a:spcPct val="0"/>
              </a:spcBef>
              <a:spcAft>
                <a:spcPct val="0"/>
              </a:spcAft>
              <a:defRPr sz="2400">
                <a:solidFill>
                  <a:schemeClr val="tx1"/>
                </a:solidFill>
                <a:latin typeface="Times" charset="0"/>
                <a:ea typeface="ＭＳ Ｐゴシック" charset="0"/>
              </a:defRPr>
            </a:lvl6pPr>
            <a:lvl7pPr marL="3200400" indent="-457200" eaLnBrk="0" fontAlgn="base" hangingPunct="0">
              <a:spcBef>
                <a:spcPct val="0"/>
              </a:spcBef>
              <a:spcAft>
                <a:spcPct val="0"/>
              </a:spcAft>
              <a:defRPr sz="2400">
                <a:solidFill>
                  <a:schemeClr val="tx1"/>
                </a:solidFill>
                <a:latin typeface="Times" charset="0"/>
                <a:ea typeface="ＭＳ Ｐゴシック" charset="0"/>
              </a:defRPr>
            </a:lvl7pPr>
            <a:lvl8pPr marL="3657600" indent="-457200" eaLnBrk="0" fontAlgn="base" hangingPunct="0">
              <a:spcBef>
                <a:spcPct val="0"/>
              </a:spcBef>
              <a:spcAft>
                <a:spcPct val="0"/>
              </a:spcAft>
              <a:defRPr sz="2400">
                <a:solidFill>
                  <a:schemeClr val="tx1"/>
                </a:solidFill>
                <a:latin typeface="Times" charset="0"/>
                <a:ea typeface="ＭＳ Ｐゴシック" charset="0"/>
              </a:defRPr>
            </a:lvl8pPr>
            <a:lvl9pPr marL="4114800" indent="-4572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sz="2800" dirty="0">
                <a:solidFill>
                  <a:schemeClr val="bg1"/>
                </a:solidFill>
              </a:rPr>
              <a:t>Lecture 26: Resource issues on a finite Earth</a:t>
            </a:r>
          </a:p>
          <a:p>
            <a:pPr>
              <a:defRPr/>
            </a:pPr>
            <a:endParaRPr lang="en-US" sz="2800" dirty="0" smtClean="0">
              <a:solidFill>
                <a:schemeClr val="bg1"/>
              </a:solidFill>
              <a:cs typeface="+mn-cs"/>
            </a:endParaRPr>
          </a:p>
          <a:p>
            <a:pPr>
              <a:buFont typeface="Times" charset="0"/>
              <a:buNone/>
              <a:defRPr/>
            </a:pPr>
            <a:r>
              <a:rPr lang="en-US" sz="2800" dirty="0" smtClean="0">
                <a:solidFill>
                  <a:schemeClr val="bg1"/>
                </a:solidFill>
                <a:cs typeface="+mn-cs"/>
              </a:rPr>
              <a:t>We have in centuries used up much of the </a:t>
            </a:r>
          </a:p>
          <a:p>
            <a:pPr>
              <a:buFont typeface="Times" charset="0"/>
              <a:buNone/>
              <a:defRPr/>
            </a:pPr>
            <a:r>
              <a:rPr lang="en-US" sz="2800" dirty="0" smtClean="0">
                <a:solidFill>
                  <a:schemeClr val="bg1"/>
                </a:solidFill>
                <a:cs typeface="+mn-cs"/>
              </a:rPr>
              <a:t>    non-renewable resources of a very old planet.</a:t>
            </a:r>
            <a:endParaRPr lang="en-US" sz="2800" dirty="0" smtClean="0">
              <a:solidFill>
                <a:srgbClr val="FFFF00"/>
              </a:solidFill>
              <a:cs typeface="+mn-cs"/>
            </a:endParaRPr>
          </a:p>
          <a:p>
            <a:pPr>
              <a:buFont typeface="Times" charset="0"/>
              <a:buNone/>
              <a:defRPr/>
            </a:pPr>
            <a:endParaRPr lang="en-US" sz="2800" dirty="0" smtClean="0">
              <a:solidFill>
                <a:schemeClr val="bg1"/>
              </a:solidFill>
              <a:cs typeface="+mn-cs"/>
            </a:endParaRPr>
          </a:p>
          <a:p>
            <a:pPr>
              <a:buFont typeface="Times" charset="0"/>
              <a:buNone/>
              <a:defRPr/>
            </a:pPr>
            <a:r>
              <a:rPr lang="en-US" sz="2800" dirty="0">
                <a:solidFill>
                  <a:schemeClr val="bg1"/>
                </a:solidFill>
                <a:cs typeface="+mn-cs"/>
              </a:rPr>
              <a:t>	</a:t>
            </a:r>
            <a:r>
              <a:rPr lang="en-US" sz="2800" dirty="0" smtClean="0">
                <a:solidFill>
                  <a:schemeClr val="bg1"/>
                </a:solidFill>
                <a:cs typeface="+mn-cs"/>
              </a:rPr>
              <a:t>Two examples:</a:t>
            </a:r>
          </a:p>
          <a:p>
            <a:pPr>
              <a:buFont typeface="Times" charset="0"/>
              <a:buNone/>
              <a:defRPr/>
            </a:pPr>
            <a:r>
              <a:rPr lang="en-US" sz="2800" dirty="0">
                <a:solidFill>
                  <a:schemeClr val="bg1"/>
                </a:solidFill>
                <a:cs typeface="+mn-cs"/>
              </a:rPr>
              <a:t>	</a:t>
            </a:r>
            <a:r>
              <a:rPr lang="en-US" sz="2800" dirty="0" smtClean="0">
                <a:solidFill>
                  <a:schemeClr val="bg1"/>
                </a:solidFill>
                <a:cs typeface="+mn-cs"/>
              </a:rPr>
              <a:t>	Petroleum</a:t>
            </a:r>
          </a:p>
          <a:p>
            <a:pPr>
              <a:buFont typeface="Times" charset="0"/>
              <a:buNone/>
              <a:defRPr/>
            </a:pPr>
            <a:r>
              <a:rPr lang="en-US" sz="2800" dirty="0">
                <a:solidFill>
                  <a:schemeClr val="bg1"/>
                </a:solidFill>
                <a:cs typeface="+mn-cs"/>
              </a:rPr>
              <a:t>	</a:t>
            </a:r>
            <a:r>
              <a:rPr lang="en-US" sz="2800" dirty="0" smtClean="0">
                <a:solidFill>
                  <a:schemeClr val="bg1"/>
                </a:solidFill>
                <a:cs typeface="+mn-cs"/>
              </a:rPr>
              <a:t>	Mineral resources</a:t>
            </a:r>
          </a:p>
          <a:p>
            <a:pPr>
              <a:buFont typeface="Times" charset="0"/>
              <a:buNone/>
              <a:defRPr/>
            </a:pPr>
            <a:endParaRPr lang="en-US" sz="2800" dirty="0">
              <a:solidFill>
                <a:schemeClr val="bg1"/>
              </a:solidFill>
              <a:cs typeface="+mn-cs"/>
            </a:endParaRPr>
          </a:p>
          <a:p>
            <a:pPr>
              <a:buFont typeface="Times" charset="0"/>
              <a:buNone/>
              <a:defRPr/>
            </a:pPr>
            <a:r>
              <a:rPr lang="en-US" sz="2800" dirty="0" smtClean="0">
                <a:solidFill>
                  <a:schemeClr val="bg1"/>
                </a:solidFill>
                <a:cs typeface="+mn-cs"/>
              </a:rPr>
              <a:t>Solutions:</a:t>
            </a:r>
          </a:p>
          <a:p>
            <a:pPr>
              <a:buFont typeface="Times" charset="0"/>
              <a:buNone/>
              <a:defRPr/>
            </a:pPr>
            <a:r>
              <a:rPr lang="en-US" sz="2800" dirty="0">
                <a:solidFill>
                  <a:schemeClr val="bg1"/>
                </a:solidFill>
                <a:cs typeface="+mn-cs"/>
              </a:rPr>
              <a:t>	</a:t>
            </a:r>
            <a:r>
              <a:rPr lang="en-US" sz="2800" dirty="0" smtClean="0">
                <a:solidFill>
                  <a:schemeClr val="bg1"/>
                </a:solidFill>
                <a:cs typeface="+mn-cs"/>
              </a:rPr>
              <a:t>Less and more efficient use</a:t>
            </a:r>
            <a:endParaRPr lang="en-US" sz="2800" dirty="0">
              <a:solidFill>
                <a:schemeClr val="bg1"/>
              </a:solidFill>
            </a:endParaRPr>
          </a:p>
          <a:p>
            <a:pPr>
              <a:buFont typeface="Times" charset="0"/>
              <a:buNone/>
              <a:defRPr/>
            </a:pPr>
            <a:r>
              <a:rPr lang="en-US" sz="2800" dirty="0">
                <a:solidFill>
                  <a:schemeClr val="bg1"/>
                </a:solidFill>
              </a:rPr>
              <a:t>	For energy: alternate </a:t>
            </a:r>
            <a:r>
              <a:rPr lang="en-US" sz="2800" dirty="0" smtClean="0">
                <a:solidFill>
                  <a:schemeClr val="bg1"/>
                </a:solidFill>
              </a:rPr>
              <a:t>sources</a:t>
            </a:r>
            <a:endParaRPr lang="en-US" sz="2800" dirty="0" smtClean="0">
              <a:solidFill>
                <a:schemeClr val="bg1"/>
              </a:solidFill>
              <a:cs typeface="+mn-cs"/>
            </a:endParaRPr>
          </a:p>
          <a:p>
            <a:pPr>
              <a:buFont typeface="Times" charset="0"/>
              <a:buNone/>
              <a:defRPr/>
            </a:pPr>
            <a:r>
              <a:rPr lang="en-US" sz="2800" dirty="0">
                <a:solidFill>
                  <a:schemeClr val="bg1"/>
                </a:solidFill>
                <a:cs typeface="+mn-cs"/>
              </a:rPr>
              <a:t>	</a:t>
            </a:r>
            <a:r>
              <a:rPr lang="en-US" sz="2800" dirty="0" smtClean="0">
                <a:solidFill>
                  <a:schemeClr val="bg1"/>
                </a:solidFill>
                <a:cs typeface="+mn-cs"/>
              </a:rPr>
              <a:t>For metals: recycling</a:t>
            </a:r>
          </a:p>
        </p:txBody>
      </p:sp>
      <p:sp>
        <p:nvSpPr>
          <p:cNvPr id="124931" name="Rectangle 1"/>
          <p:cNvSpPr>
            <a:spLocks noChangeArrowheads="1"/>
          </p:cNvSpPr>
          <p:nvPr/>
        </p:nvSpPr>
        <p:spPr bwMode="auto">
          <a:xfrm>
            <a:off x="304800" y="4191000"/>
            <a:ext cx="5105400" cy="2057400"/>
          </a:xfrm>
          <a:prstGeom prst="rect">
            <a:avLst/>
          </a:pr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124932" name="TextBox 3"/>
          <p:cNvSpPr txBox="1">
            <a:spLocks noChangeArrowheads="1"/>
          </p:cNvSpPr>
          <p:nvPr/>
        </p:nvSpPr>
        <p:spPr bwMode="auto">
          <a:xfrm>
            <a:off x="5562600" y="5105400"/>
            <a:ext cx="19748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solidFill>
                  <a:srgbClr val="FFFF00"/>
                </a:solidFill>
                <a:latin typeface="Helvetica" charset="0"/>
                <a:cs typeface="Helvetica" charset="0"/>
              </a:rPr>
              <a:t>We can do it.</a:t>
            </a:r>
          </a:p>
        </p:txBody>
      </p:sp>
      <p:pic>
        <p:nvPicPr>
          <p:cNvPr id="124933" name="Picture 1" descr="1024px-We_Can_Do_It!_NARA_535413_-_Restoration_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3124200"/>
            <a:ext cx="2706688"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und 1">
            <a:hlinkClick r:id="" action="ppaction://media"/>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78800" y="58928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cSld>
  <p:clrMapOvr>
    <a:masterClrMapping/>
  </p:clrMapOvr>
  <p:transition xmlns:p14="http://schemas.microsoft.com/office/powerpoint/2010/main" spd="slow" advTm="23418"/>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202499"/>
        </a:solidFill>
        <a:effectLst/>
      </p:bgPr>
    </p:bg>
    <p:spTree>
      <p:nvGrpSpPr>
        <p:cNvPr id="1" name=""/>
        <p:cNvGrpSpPr/>
        <p:nvPr/>
      </p:nvGrpSpPr>
      <p:grpSpPr>
        <a:xfrm>
          <a:off x="0" y="0"/>
          <a:ext cx="0" cy="0"/>
          <a:chOff x="0" y="0"/>
          <a:chExt cx="0" cy="0"/>
        </a:xfrm>
      </p:grpSpPr>
      <p:sp>
        <p:nvSpPr>
          <p:cNvPr id="518146" name="Text Box 2"/>
          <p:cNvSpPr txBox="1">
            <a:spLocks noChangeArrowheads="1"/>
          </p:cNvSpPr>
          <p:nvPr/>
        </p:nvSpPr>
        <p:spPr bwMode="auto">
          <a:xfrm>
            <a:off x="457200" y="381000"/>
            <a:ext cx="7094538" cy="5694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457200" indent="-457200">
              <a:defRPr sz="2400">
                <a:solidFill>
                  <a:schemeClr val="tx1"/>
                </a:solidFill>
                <a:latin typeface="Times" charset="0"/>
                <a:ea typeface="ＭＳ Ｐゴシック" charset="0"/>
              </a:defRPr>
            </a:lvl1pPr>
            <a:lvl2pPr marL="914400" indent="-457200">
              <a:defRPr sz="2400">
                <a:solidFill>
                  <a:schemeClr val="tx1"/>
                </a:solidFill>
                <a:latin typeface="Times" charset="0"/>
                <a:ea typeface="ＭＳ Ｐゴシック" charset="0"/>
              </a:defRPr>
            </a:lvl2pPr>
            <a:lvl3pPr marL="1371600" indent="-457200">
              <a:defRPr sz="2400">
                <a:solidFill>
                  <a:schemeClr val="tx1"/>
                </a:solidFill>
                <a:latin typeface="Times" charset="0"/>
                <a:ea typeface="ＭＳ Ｐゴシック" charset="0"/>
              </a:defRPr>
            </a:lvl3pPr>
            <a:lvl4pPr marL="1828800" indent="-457200">
              <a:defRPr sz="2400">
                <a:solidFill>
                  <a:schemeClr val="tx1"/>
                </a:solidFill>
                <a:latin typeface="Times" charset="0"/>
                <a:ea typeface="ＭＳ Ｐゴシック" charset="0"/>
              </a:defRPr>
            </a:lvl4pPr>
            <a:lvl5pPr marL="2286000" indent="-457200">
              <a:defRPr sz="2400">
                <a:solidFill>
                  <a:schemeClr val="tx1"/>
                </a:solidFill>
                <a:latin typeface="Times" charset="0"/>
                <a:ea typeface="ＭＳ Ｐゴシック" charset="0"/>
              </a:defRPr>
            </a:lvl5pPr>
            <a:lvl6pPr marL="2743200" indent="-457200" eaLnBrk="0" fontAlgn="base" hangingPunct="0">
              <a:spcBef>
                <a:spcPct val="0"/>
              </a:spcBef>
              <a:spcAft>
                <a:spcPct val="0"/>
              </a:spcAft>
              <a:defRPr sz="2400">
                <a:solidFill>
                  <a:schemeClr val="tx1"/>
                </a:solidFill>
                <a:latin typeface="Times" charset="0"/>
                <a:ea typeface="ＭＳ Ｐゴシック" charset="0"/>
              </a:defRPr>
            </a:lvl6pPr>
            <a:lvl7pPr marL="3200400" indent="-457200" eaLnBrk="0" fontAlgn="base" hangingPunct="0">
              <a:spcBef>
                <a:spcPct val="0"/>
              </a:spcBef>
              <a:spcAft>
                <a:spcPct val="0"/>
              </a:spcAft>
              <a:defRPr sz="2400">
                <a:solidFill>
                  <a:schemeClr val="tx1"/>
                </a:solidFill>
                <a:latin typeface="Times" charset="0"/>
                <a:ea typeface="ＭＳ Ｐゴシック" charset="0"/>
              </a:defRPr>
            </a:lvl7pPr>
            <a:lvl8pPr marL="3657600" indent="-457200" eaLnBrk="0" fontAlgn="base" hangingPunct="0">
              <a:spcBef>
                <a:spcPct val="0"/>
              </a:spcBef>
              <a:spcAft>
                <a:spcPct val="0"/>
              </a:spcAft>
              <a:defRPr sz="2400">
                <a:solidFill>
                  <a:schemeClr val="tx1"/>
                </a:solidFill>
                <a:latin typeface="Times" charset="0"/>
                <a:ea typeface="ＭＳ Ｐゴシック" charset="0"/>
              </a:defRPr>
            </a:lvl8pPr>
            <a:lvl9pPr marL="4114800" indent="-4572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sz="2800" dirty="0">
                <a:solidFill>
                  <a:schemeClr val="bg1"/>
                </a:solidFill>
              </a:rPr>
              <a:t>Lecture 26: Resource issues on a finite Earth</a:t>
            </a:r>
          </a:p>
          <a:p>
            <a:pPr>
              <a:defRPr/>
            </a:pPr>
            <a:endParaRPr lang="en-US" sz="2800" dirty="0" smtClean="0">
              <a:solidFill>
                <a:schemeClr val="bg1"/>
              </a:solidFill>
              <a:cs typeface="+mn-cs"/>
            </a:endParaRPr>
          </a:p>
          <a:p>
            <a:pPr>
              <a:buFont typeface="Times" charset="0"/>
              <a:buNone/>
              <a:defRPr/>
            </a:pPr>
            <a:r>
              <a:rPr lang="en-US" sz="2800" dirty="0" smtClean="0">
                <a:solidFill>
                  <a:schemeClr val="bg1"/>
                </a:solidFill>
                <a:cs typeface="+mn-cs"/>
              </a:rPr>
              <a:t>We have in centuries used up much of the </a:t>
            </a:r>
          </a:p>
          <a:p>
            <a:pPr>
              <a:buFont typeface="Times" charset="0"/>
              <a:buNone/>
              <a:defRPr/>
            </a:pPr>
            <a:r>
              <a:rPr lang="en-US" sz="2800" dirty="0" smtClean="0">
                <a:solidFill>
                  <a:schemeClr val="bg1"/>
                </a:solidFill>
                <a:cs typeface="+mn-cs"/>
              </a:rPr>
              <a:t>    non-renewable resources of a very old planet.</a:t>
            </a:r>
            <a:endParaRPr lang="en-US" sz="2800" dirty="0" smtClean="0">
              <a:solidFill>
                <a:srgbClr val="FFFF00"/>
              </a:solidFill>
              <a:cs typeface="+mn-cs"/>
            </a:endParaRPr>
          </a:p>
          <a:p>
            <a:pPr>
              <a:buFont typeface="Times" charset="0"/>
              <a:buNone/>
              <a:defRPr/>
            </a:pPr>
            <a:endParaRPr lang="en-US" sz="2800" dirty="0" smtClean="0">
              <a:solidFill>
                <a:schemeClr val="bg1"/>
              </a:solidFill>
              <a:cs typeface="+mn-cs"/>
            </a:endParaRPr>
          </a:p>
          <a:p>
            <a:pPr>
              <a:buFont typeface="Times" charset="0"/>
              <a:buNone/>
              <a:defRPr/>
            </a:pPr>
            <a:r>
              <a:rPr lang="en-US" sz="2800" dirty="0">
                <a:solidFill>
                  <a:schemeClr val="bg1"/>
                </a:solidFill>
                <a:cs typeface="+mn-cs"/>
              </a:rPr>
              <a:t>	</a:t>
            </a:r>
            <a:r>
              <a:rPr lang="en-US" sz="2800" dirty="0" smtClean="0">
                <a:solidFill>
                  <a:schemeClr val="bg1"/>
                </a:solidFill>
                <a:cs typeface="+mn-cs"/>
              </a:rPr>
              <a:t>Two examples:</a:t>
            </a:r>
          </a:p>
          <a:p>
            <a:pPr>
              <a:buFont typeface="Times" charset="0"/>
              <a:buNone/>
              <a:defRPr/>
            </a:pPr>
            <a:r>
              <a:rPr lang="en-US" sz="2800" dirty="0">
                <a:solidFill>
                  <a:schemeClr val="bg1"/>
                </a:solidFill>
                <a:cs typeface="+mn-cs"/>
              </a:rPr>
              <a:t>	</a:t>
            </a:r>
            <a:r>
              <a:rPr lang="en-US" sz="2800" dirty="0" smtClean="0">
                <a:solidFill>
                  <a:schemeClr val="bg1"/>
                </a:solidFill>
                <a:cs typeface="+mn-cs"/>
              </a:rPr>
              <a:t>	Petroleum</a:t>
            </a:r>
          </a:p>
          <a:p>
            <a:pPr>
              <a:buFont typeface="Times" charset="0"/>
              <a:buNone/>
              <a:defRPr/>
            </a:pPr>
            <a:r>
              <a:rPr lang="en-US" sz="2800" dirty="0">
                <a:solidFill>
                  <a:schemeClr val="bg1"/>
                </a:solidFill>
                <a:cs typeface="+mn-cs"/>
              </a:rPr>
              <a:t>	</a:t>
            </a:r>
            <a:r>
              <a:rPr lang="en-US" sz="2800" dirty="0" smtClean="0">
                <a:solidFill>
                  <a:schemeClr val="bg1"/>
                </a:solidFill>
                <a:cs typeface="+mn-cs"/>
              </a:rPr>
              <a:t>	Mineral resources</a:t>
            </a:r>
          </a:p>
          <a:p>
            <a:pPr>
              <a:buFont typeface="Times" charset="0"/>
              <a:buNone/>
              <a:defRPr/>
            </a:pPr>
            <a:endParaRPr lang="en-US" sz="2800" dirty="0">
              <a:solidFill>
                <a:schemeClr val="bg1"/>
              </a:solidFill>
              <a:cs typeface="+mn-cs"/>
            </a:endParaRPr>
          </a:p>
          <a:p>
            <a:pPr>
              <a:buFont typeface="Times" charset="0"/>
              <a:buNone/>
              <a:defRPr/>
            </a:pPr>
            <a:r>
              <a:rPr lang="en-US" sz="2800" dirty="0" smtClean="0">
                <a:solidFill>
                  <a:schemeClr val="bg1"/>
                </a:solidFill>
                <a:cs typeface="+mn-cs"/>
              </a:rPr>
              <a:t>Solutions:</a:t>
            </a:r>
          </a:p>
          <a:p>
            <a:pPr>
              <a:buFont typeface="Times" charset="0"/>
              <a:buNone/>
              <a:defRPr/>
            </a:pPr>
            <a:r>
              <a:rPr lang="en-US" sz="2800" dirty="0">
                <a:solidFill>
                  <a:schemeClr val="bg1"/>
                </a:solidFill>
                <a:cs typeface="+mn-cs"/>
              </a:rPr>
              <a:t>	</a:t>
            </a:r>
            <a:r>
              <a:rPr lang="en-US" sz="2800" dirty="0" smtClean="0">
                <a:solidFill>
                  <a:schemeClr val="bg1"/>
                </a:solidFill>
                <a:cs typeface="+mn-cs"/>
              </a:rPr>
              <a:t>Less and more efficient use</a:t>
            </a:r>
            <a:endParaRPr lang="en-US" sz="2800" dirty="0">
              <a:solidFill>
                <a:schemeClr val="bg1"/>
              </a:solidFill>
            </a:endParaRPr>
          </a:p>
          <a:p>
            <a:pPr>
              <a:buFont typeface="Times" charset="0"/>
              <a:buNone/>
              <a:defRPr/>
            </a:pPr>
            <a:r>
              <a:rPr lang="en-US" sz="2800" dirty="0">
                <a:solidFill>
                  <a:schemeClr val="bg1"/>
                </a:solidFill>
              </a:rPr>
              <a:t>	For energy: alternate </a:t>
            </a:r>
            <a:r>
              <a:rPr lang="en-US" sz="2800" dirty="0" smtClean="0">
                <a:solidFill>
                  <a:schemeClr val="bg1"/>
                </a:solidFill>
              </a:rPr>
              <a:t>sources</a:t>
            </a:r>
            <a:endParaRPr lang="en-US" sz="2800" dirty="0" smtClean="0">
              <a:solidFill>
                <a:schemeClr val="bg1"/>
              </a:solidFill>
              <a:cs typeface="+mn-cs"/>
            </a:endParaRPr>
          </a:p>
          <a:p>
            <a:pPr>
              <a:buFont typeface="Times" charset="0"/>
              <a:buNone/>
              <a:defRPr/>
            </a:pPr>
            <a:r>
              <a:rPr lang="en-US" sz="2800" dirty="0">
                <a:solidFill>
                  <a:schemeClr val="bg1"/>
                </a:solidFill>
                <a:cs typeface="+mn-cs"/>
              </a:rPr>
              <a:t>	</a:t>
            </a:r>
            <a:r>
              <a:rPr lang="en-US" sz="2800" dirty="0" smtClean="0">
                <a:solidFill>
                  <a:schemeClr val="bg1"/>
                </a:solidFill>
                <a:cs typeface="+mn-cs"/>
              </a:rPr>
              <a:t>For metals: recycling</a:t>
            </a:r>
          </a:p>
        </p:txBody>
      </p:sp>
      <p:sp>
        <p:nvSpPr>
          <p:cNvPr id="126979" name="Rectangle 1"/>
          <p:cNvSpPr>
            <a:spLocks noChangeArrowheads="1"/>
          </p:cNvSpPr>
          <p:nvPr/>
        </p:nvSpPr>
        <p:spPr bwMode="auto">
          <a:xfrm>
            <a:off x="304800" y="4191000"/>
            <a:ext cx="5105400" cy="2057400"/>
          </a:xfrm>
          <a:prstGeom prst="rect">
            <a:avLst/>
          </a:pr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126980" name="TextBox 3"/>
          <p:cNvSpPr txBox="1">
            <a:spLocks noChangeArrowheads="1"/>
          </p:cNvSpPr>
          <p:nvPr/>
        </p:nvSpPr>
        <p:spPr bwMode="auto">
          <a:xfrm>
            <a:off x="5562600" y="5105400"/>
            <a:ext cx="19748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solidFill>
                  <a:srgbClr val="FFFF00"/>
                </a:solidFill>
                <a:latin typeface="Helvetica" charset="0"/>
                <a:cs typeface="Helvetica" charset="0"/>
              </a:rPr>
              <a:t>We can do it.</a:t>
            </a:r>
          </a:p>
        </p:txBody>
      </p:sp>
      <p:pic>
        <p:nvPicPr>
          <p:cNvPr id="2" name="Sound 1">
            <a:hlinkClick r:id="" action="ppaction://media"/>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178800" y="58928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cSld>
  <p:clrMapOvr>
    <a:masterClrMapping/>
  </p:clrMapOvr>
  <p:transition xmlns:p14="http://schemas.microsoft.com/office/powerpoint/2010/main" spd="slow" advTm="12813"/>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02499"/>
        </a:solidFill>
        <a:effectLst/>
      </p:bgPr>
    </p:bg>
    <p:spTree>
      <p:nvGrpSpPr>
        <p:cNvPr id="1" name=""/>
        <p:cNvGrpSpPr/>
        <p:nvPr/>
      </p:nvGrpSpPr>
      <p:grpSpPr>
        <a:xfrm>
          <a:off x="0" y="0"/>
          <a:ext cx="0" cy="0"/>
          <a:chOff x="0" y="0"/>
          <a:chExt cx="0" cy="0"/>
        </a:xfrm>
      </p:grpSpPr>
      <p:sp>
        <p:nvSpPr>
          <p:cNvPr id="518146" name="Text Box 2"/>
          <p:cNvSpPr txBox="1">
            <a:spLocks noChangeArrowheads="1"/>
          </p:cNvSpPr>
          <p:nvPr/>
        </p:nvSpPr>
        <p:spPr bwMode="auto">
          <a:xfrm>
            <a:off x="457200" y="381000"/>
            <a:ext cx="7094538" cy="267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457200" indent="-457200">
              <a:defRPr sz="2400">
                <a:solidFill>
                  <a:schemeClr val="tx1"/>
                </a:solidFill>
                <a:latin typeface="Times" charset="0"/>
                <a:ea typeface="ＭＳ Ｐゴシック" charset="0"/>
              </a:defRPr>
            </a:lvl1pPr>
            <a:lvl2pPr marL="914400" indent="-457200">
              <a:defRPr sz="2400">
                <a:solidFill>
                  <a:schemeClr val="tx1"/>
                </a:solidFill>
                <a:latin typeface="Times" charset="0"/>
                <a:ea typeface="ＭＳ Ｐゴシック" charset="0"/>
              </a:defRPr>
            </a:lvl2pPr>
            <a:lvl3pPr marL="1371600" indent="-457200">
              <a:defRPr sz="2400">
                <a:solidFill>
                  <a:schemeClr val="tx1"/>
                </a:solidFill>
                <a:latin typeface="Times" charset="0"/>
                <a:ea typeface="ＭＳ Ｐゴシック" charset="0"/>
              </a:defRPr>
            </a:lvl3pPr>
            <a:lvl4pPr marL="1828800" indent="-457200">
              <a:defRPr sz="2400">
                <a:solidFill>
                  <a:schemeClr val="tx1"/>
                </a:solidFill>
                <a:latin typeface="Times" charset="0"/>
                <a:ea typeface="ＭＳ Ｐゴシック" charset="0"/>
              </a:defRPr>
            </a:lvl4pPr>
            <a:lvl5pPr marL="2286000" indent="-457200">
              <a:defRPr sz="2400">
                <a:solidFill>
                  <a:schemeClr val="tx1"/>
                </a:solidFill>
                <a:latin typeface="Times" charset="0"/>
                <a:ea typeface="ＭＳ Ｐゴシック" charset="0"/>
              </a:defRPr>
            </a:lvl5pPr>
            <a:lvl6pPr marL="2743200" indent="-457200" eaLnBrk="0" fontAlgn="base" hangingPunct="0">
              <a:spcBef>
                <a:spcPct val="0"/>
              </a:spcBef>
              <a:spcAft>
                <a:spcPct val="0"/>
              </a:spcAft>
              <a:defRPr sz="2400">
                <a:solidFill>
                  <a:schemeClr val="tx1"/>
                </a:solidFill>
                <a:latin typeface="Times" charset="0"/>
                <a:ea typeface="ＭＳ Ｐゴシック" charset="0"/>
              </a:defRPr>
            </a:lvl6pPr>
            <a:lvl7pPr marL="3200400" indent="-457200" eaLnBrk="0" fontAlgn="base" hangingPunct="0">
              <a:spcBef>
                <a:spcPct val="0"/>
              </a:spcBef>
              <a:spcAft>
                <a:spcPct val="0"/>
              </a:spcAft>
              <a:defRPr sz="2400">
                <a:solidFill>
                  <a:schemeClr val="tx1"/>
                </a:solidFill>
                <a:latin typeface="Times" charset="0"/>
                <a:ea typeface="ＭＳ Ｐゴシック" charset="0"/>
              </a:defRPr>
            </a:lvl7pPr>
            <a:lvl8pPr marL="3657600" indent="-457200" eaLnBrk="0" fontAlgn="base" hangingPunct="0">
              <a:spcBef>
                <a:spcPct val="0"/>
              </a:spcBef>
              <a:spcAft>
                <a:spcPct val="0"/>
              </a:spcAft>
              <a:defRPr sz="2400">
                <a:solidFill>
                  <a:schemeClr val="tx1"/>
                </a:solidFill>
                <a:latin typeface="Times" charset="0"/>
                <a:ea typeface="ＭＳ Ｐゴシック" charset="0"/>
              </a:defRPr>
            </a:lvl8pPr>
            <a:lvl9pPr marL="4114800" indent="-4572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sz="2800" dirty="0">
                <a:solidFill>
                  <a:schemeClr val="bg1"/>
                </a:solidFill>
              </a:rPr>
              <a:t>Lecture 26: Resource issues on a finite Earth</a:t>
            </a:r>
          </a:p>
          <a:p>
            <a:pPr>
              <a:defRPr/>
            </a:pPr>
            <a:endParaRPr lang="en-US" sz="2800" dirty="0" smtClean="0">
              <a:solidFill>
                <a:schemeClr val="bg1"/>
              </a:solidFill>
              <a:cs typeface="+mn-cs"/>
            </a:endParaRPr>
          </a:p>
          <a:p>
            <a:pPr>
              <a:buFont typeface="Times" charset="0"/>
              <a:buNone/>
              <a:defRPr/>
            </a:pPr>
            <a:r>
              <a:rPr lang="en-US" sz="2800" dirty="0" smtClean="0">
                <a:solidFill>
                  <a:schemeClr val="bg1"/>
                </a:solidFill>
                <a:cs typeface="+mn-cs"/>
              </a:rPr>
              <a:t>We have in centuries used up much of the </a:t>
            </a:r>
          </a:p>
          <a:p>
            <a:pPr>
              <a:buFont typeface="Times" charset="0"/>
              <a:buNone/>
              <a:defRPr/>
            </a:pPr>
            <a:r>
              <a:rPr lang="en-US" sz="2800" dirty="0" smtClean="0">
                <a:solidFill>
                  <a:schemeClr val="bg1"/>
                </a:solidFill>
                <a:cs typeface="+mn-cs"/>
              </a:rPr>
              <a:t>    non-renewable resources of a very old planet.</a:t>
            </a:r>
          </a:p>
          <a:p>
            <a:pPr>
              <a:buFont typeface="Times" charset="0"/>
              <a:buNone/>
              <a:defRPr/>
            </a:pPr>
            <a:endParaRPr lang="en-US" sz="2800" dirty="0" smtClean="0">
              <a:solidFill>
                <a:schemeClr val="bg1"/>
              </a:solidFill>
              <a:cs typeface="+mn-cs"/>
            </a:endParaRPr>
          </a:p>
          <a:p>
            <a:pPr>
              <a:buFont typeface="Times" charset="0"/>
              <a:buNone/>
              <a:defRPr/>
            </a:pPr>
            <a:r>
              <a:rPr lang="en-US" sz="2800" dirty="0">
                <a:solidFill>
                  <a:schemeClr val="bg1"/>
                </a:solidFill>
                <a:cs typeface="+mn-cs"/>
              </a:rPr>
              <a:t>	</a:t>
            </a:r>
            <a:r>
              <a:rPr lang="en-US" sz="2800" dirty="0" smtClean="0">
                <a:solidFill>
                  <a:schemeClr val="bg1"/>
                </a:solidFill>
                <a:cs typeface="+mn-cs"/>
              </a:rPr>
              <a:t>Two examples:</a:t>
            </a:r>
          </a:p>
        </p:txBody>
      </p:sp>
      <p:pic>
        <p:nvPicPr>
          <p:cNvPr id="2" name="Sound 1">
            <a:hlinkClick r:id="" action="ppaction://media"/>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178800" y="58928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cSld>
  <p:clrMapOvr>
    <a:masterClrMapping/>
  </p:clrMapOvr>
  <p:transition xmlns:p14="http://schemas.microsoft.com/office/powerpoint/2010/main" spd="slow" advTm="10862"/>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02499"/>
        </a:solidFill>
        <a:effectLst/>
      </p:bgPr>
    </p:bg>
    <p:spTree>
      <p:nvGrpSpPr>
        <p:cNvPr id="1" name=""/>
        <p:cNvGrpSpPr/>
        <p:nvPr/>
      </p:nvGrpSpPr>
      <p:grpSpPr>
        <a:xfrm>
          <a:off x="0" y="0"/>
          <a:ext cx="0" cy="0"/>
          <a:chOff x="0" y="0"/>
          <a:chExt cx="0" cy="0"/>
        </a:xfrm>
      </p:grpSpPr>
      <p:sp>
        <p:nvSpPr>
          <p:cNvPr id="518146" name="Text Box 2"/>
          <p:cNvSpPr txBox="1">
            <a:spLocks noChangeArrowheads="1"/>
          </p:cNvSpPr>
          <p:nvPr/>
        </p:nvSpPr>
        <p:spPr bwMode="auto">
          <a:xfrm>
            <a:off x="457200" y="381000"/>
            <a:ext cx="7094538" cy="310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457200" indent="-457200">
              <a:defRPr sz="2400">
                <a:solidFill>
                  <a:schemeClr val="tx1"/>
                </a:solidFill>
                <a:latin typeface="Times" charset="0"/>
                <a:ea typeface="ＭＳ Ｐゴシック" charset="0"/>
              </a:defRPr>
            </a:lvl1pPr>
            <a:lvl2pPr marL="914400" indent="-457200">
              <a:defRPr sz="2400">
                <a:solidFill>
                  <a:schemeClr val="tx1"/>
                </a:solidFill>
                <a:latin typeface="Times" charset="0"/>
                <a:ea typeface="ＭＳ Ｐゴシック" charset="0"/>
              </a:defRPr>
            </a:lvl2pPr>
            <a:lvl3pPr marL="1371600" indent="-457200">
              <a:defRPr sz="2400">
                <a:solidFill>
                  <a:schemeClr val="tx1"/>
                </a:solidFill>
                <a:latin typeface="Times" charset="0"/>
                <a:ea typeface="ＭＳ Ｐゴシック" charset="0"/>
              </a:defRPr>
            </a:lvl3pPr>
            <a:lvl4pPr marL="1828800" indent="-457200">
              <a:defRPr sz="2400">
                <a:solidFill>
                  <a:schemeClr val="tx1"/>
                </a:solidFill>
                <a:latin typeface="Times" charset="0"/>
                <a:ea typeface="ＭＳ Ｐゴシック" charset="0"/>
              </a:defRPr>
            </a:lvl4pPr>
            <a:lvl5pPr marL="2286000" indent="-457200">
              <a:defRPr sz="2400">
                <a:solidFill>
                  <a:schemeClr val="tx1"/>
                </a:solidFill>
                <a:latin typeface="Times" charset="0"/>
                <a:ea typeface="ＭＳ Ｐゴシック" charset="0"/>
              </a:defRPr>
            </a:lvl5pPr>
            <a:lvl6pPr marL="2743200" indent="-457200" eaLnBrk="0" fontAlgn="base" hangingPunct="0">
              <a:spcBef>
                <a:spcPct val="0"/>
              </a:spcBef>
              <a:spcAft>
                <a:spcPct val="0"/>
              </a:spcAft>
              <a:defRPr sz="2400">
                <a:solidFill>
                  <a:schemeClr val="tx1"/>
                </a:solidFill>
                <a:latin typeface="Times" charset="0"/>
                <a:ea typeface="ＭＳ Ｐゴシック" charset="0"/>
              </a:defRPr>
            </a:lvl6pPr>
            <a:lvl7pPr marL="3200400" indent="-457200" eaLnBrk="0" fontAlgn="base" hangingPunct="0">
              <a:spcBef>
                <a:spcPct val="0"/>
              </a:spcBef>
              <a:spcAft>
                <a:spcPct val="0"/>
              </a:spcAft>
              <a:defRPr sz="2400">
                <a:solidFill>
                  <a:schemeClr val="tx1"/>
                </a:solidFill>
                <a:latin typeface="Times" charset="0"/>
                <a:ea typeface="ＭＳ Ｐゴシック" charset="0"/>
              </a:defRPr>
            </a:lvl7pPr>
            <a:lvl8pPr marL="3657600" indent="-457200" eaLnBrk="0" fontAlgn="base" hangingPunct="0">
              <a:spcBef>
                <a:spcPct val="0"/>
              </a:spcBef>
              <a:spcAft>
                <a:spcPct val="0"/>
              </a:spcAft>
              <a:defRPr sz="2400">
                <a:solidFill>
                  <a:schemeClr val="tx1"/>
                </a:solidFill>
                <a:latin typeface="Times" charset="0"/>
                <a:ea typeface="ＭＳ Ｐゴシック" charset="0"/>
              </a:defRPr>
            </a:lvl8pPr>
            <a:lvl9pPr marL="4114800" indent="-4572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US" sz="2800" dirty="0">
                <a:solidFill>
                  <a:schemeClr val="bg1"/>
                </a:solidFill>
              </a:rPr>
              <a:t>Lecture 26: Resource issues on a finite Earth</a:t>
            </a:r>
          </a:p>
          <a:p>
            <a:pPr>
              <a:defRPr/>
            </a:pPr>
            <a:endParaRPr lang="en-US" sz="2800" dirty="0" smtClean="0">
              <a:solidFill>
                <a:schemeClr val="bg1"/>
              </a:solidFill>
              <a:cs typeface="+mn-cs"/>
            </a:endParaRPr>
          </a:p>
          <a:p>
            <a:pPr>
              <a:buFont typeface="Times" charset="0"/>
              <a:buNone/>
              <a:defRPr/>
            </a:pPr>
            <a:r>
              <a:rPr lang="en-US" sz="2800" dirty="0" smtClean="0">
                <a:solidFill>
                  <a:schemeClr val="bg1"/>
                </a:solidFill>
                <a:cs typeface="+mn-cs"/>
              </a:rPr>
              <a:t>We have in centuries used up much of the </a:t>
            </a:r>
          </a:p>
          <a:p>
            <a:pPr>
              <a:buFont typeface="Times" charset="0"/>
              <a:buNone/>
              <a:defRPr/>
            </a:pPr>
            <a:r>
              <a:rPr lang="en-US" sz="2800" dirty="0" smtClean="0">
                <a:solidFill>
                  <a:schemeClr val="bg1"/>
                </a:solidFill>
                <a:cs typeface="+mn-cs"/>
              </a:rPr>
              <a:t>    non-renewable resources of a very old planet.</a:t>
            </a:r>
          </a:p>
          <a:p>
            <a:pPr>
              <a:buFont typeface="Times" charset="0"/>
              <a:buNone/>
              <a:defRPr/>
            </a:pPr>
            <a:endParaRPr lang="en-US" sz="2800" dirty="0" smtClean="0">
              <a:solidFill>
                <a:schemeClr val="bg1"/>
              </a:solidFill>
              <a:cs typeface="+mn-cs"/>
            </a:endParaRPr>
          </a:p>
          <a:p>
            <a:pPr>
              <a:buFont typeface="Times" charset="0"/>
              <a:buNone/>
              <a:defRPr/>
            </a:pPr>
            <a:r>
              <a:rPr lang="en-US" sz="2800" dirty="0">
                <a:solidFill>
                  <a:schemeClr val="bg1"/>
                </a:solidFill>
                <a:cs typeface="+mn-cs"/>
              </a:rPr>
              <a:t>	</a:t>
            </a:r>
            <a:r>
              <a:rPr lang="en-US" sz="2800" dirty="0" smtClean="0">
                <a:solidFill>
                  <a:schemeClr val="bg1"/>
                </a:solidFill>
                <a:cs typeface="+mn-cs"/>
              </a:rPr>
              <a:t>Two examples:</a:t>
            </a:r>
          </a:p>
          <a:p>
            <a:pPr>
              <a:buFont typeface="Times" charset="0"/>
              <a:buNone/>
              <a:defRPr/>
            </a:pPr>
            <a:r>
              <a:rPr lang="en-US" sz="2800" dirty="0">
                <a:solidFill>
                  <a:schemeClr val="bg1"/>
                </a:solidFill>
                <a:cs typeface="+mn-cs"/>
              </a:rPr>
              <a:t>	</a:t>
            </a:r>
            <a:r>
              <a:rPr lang="en-US" sz="2800" dirty="0" smtClean="0">
                <a:solidFill>
                  <a:schemeClr val="bg1"/>
                </a:solidFill>
                <a:cs typeface="+mn-cs"/>
              </a:rPr>
              <a:t>	Petroleum</a:t>
            </a:r>
          </a:p>
        </p:txBody>
      </p:sp>
      <p:pic>
        <p:nvPicPr>
          <p:cNvPr id="2" name="Sound 1">
            <a:hlinkClick r:id="" action="ppaction://media"/>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178800" y="58928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cSld>
  <p:clrMapOvr>
    <a:masterClrMapping/>
  </p:clrMapOvr>
  <p:transition xmlns:p14="http://schemas.microsoft.com/office/powerpoint/2010/main" spd="slow" advTm="8061"/>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674" name="Picture 2" descr="Screen shot 2012-11-29 a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25400"/>
            <a:ext cx="8839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3" descr="Screen shot 2012-11-29 a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6346825"/>
            <a:ext cx="883920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4" descr="Screen shot 2012-11-29 a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479425"/>
            <a:ext cx="8839200" cy="591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Rectangle 5"/>
          <p:cNvSpPr>
            <a:spLocks noChangeArrowheads="1"/>
          </p:cNvSpPr>
          <p:nvPr/>
        </p:nvSpPr>
        <p:spPr bwMode="auto">
          <a:xfrm>
            <a:off x="8732838" y="6299200"/>
            <a:ext cx="106362" cy="101600"/>
          </a:xfrm>
          <a:prstGeom prst="rect">
            <a:avLst/>
          </a:prstGeom>
          <a:noFill/>
          <a:ln w="25400">
            <a:solidFill>
              <a:srgbClr val="C0C0C0"/>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8678" name="Rectangle 6"/>
          <p:cNvSpPr>
            <a:spLocks noChangeArrowheads="1"/>
          </p:cNvSpPr>
          <p:nvPr/>
        </p:nvSpPr>
        <p:spPr bwMode="auto">
          <a:xfrm>
            <a:off x="8521700" y="6197600"/>
            <a:ext cx="317500" cy="203200"/>
          </a:xfrm>
          <a:prstGeom prst="rect">
            <a:avLst/>
          </a:prstGeom>
          <a:noFill/>
          <a:ln w="25400">
            <a:solidFill>
              <a:srgbClr val="C0C0C0"/>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pic>
        <p:nvPicPr>
          <p:cNvPr id="2" name="Sound 1">
            <a:hlinkClick r:id="" action="ppaction://media"/>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178800" y="58928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Tree>
  </p:cSld>
  <p:clrMapOvr>
    <a:masterClrMapping/>
  </p:clrMapOvr>
  <p:transition xmlns:p14="http://schemas.microsoft.com/office/powerpoint/2010/main" spd="slow" advTm="8976"/>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22" name="Picture 7" descr="Screen shot 2012-11-29 a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76200"/>
            <a:ext cx="8839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8" descr="Screen shot 2012-11-29 a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332538"/>
            <a:ext cx="914400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9" descr="PetroleumGiantsTime&amp;DepthFig02S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600" y="449263"/>
            <a:ext cx="9042400" cy="597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und 1">
            <a:hlinkClick r:id="" action="ppaction://media"/>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178800" y="58928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Tree>
  </p:cSld>
  <p:clrMapOvr>
    <a:masterClrMapping/>
  </p:clrMapOvr>
  <p:transition xmlns:p14="http://schemas.microsoft.com/office/powerpoint/2010/main" spd="slow" advTm="34821"/>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3343</TotalTime>
  <Words>3033</Words>
  <Application>Microsoft Macintosh PowerPoint</Application>
  <PresentationFormat>On-screen Show (4:3)</PresentationFormat>
  <Paragraphs>357</Paragraphs>
  <Slides>56</Slides>
  <Notes>56</Notes>
  <HiddenSlides>0</HiddenSlides>
  <MMClips>56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56</vt:i4>
      </vt:variant>
    </vt:vector>
  </HeadingPairs>
  <TitlesOfParts>
    <vt:vector size="61" baseType="lpstr">
      <vt:lpstr>Times</vt:lpstr>
      <vt:lpstr>ＭＳ Ｐゴシック</vt:lpstr>
      <vt:lpstr>Arial</vt:lpstr>
      <vt:lpstr>Helvetica</vt:lpstr>
      <vt:lpstr>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UGA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28:  Summary and Review</dc:title>
  <dc:creator>Bruce Railsback</dc:creator>
  <cp:lastModifiedBy>L. Bruce Railsback</cp:lastModifiedBy>
  <cp:revision>180</cp:revision>
  <dcterms:created xsi:type="dcterms:W3CDTF">2007-12-03T15:38:17Z</dcterms:created>
  <dcterms:modified xsi:type="dcterms:W3CDTF">2019-11-16T13:59:01Z</dcterms:modified>
</cp:coreProperties>
</file>